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155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323E4A-7E54-42B5-B1B8-6BE75B12A43C}" type="datetimeFigureOut">
              <a:rPr lang="en-US" smtClean="0"/>
              <a:t>4/5/2013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27CBF8-29A0-450A-BEC0-E61CC3F1BC91}" type="slidenum">
              <a:rPr lang="en-US" smtClean="0"/>
              <a:t>‹#›</a:t>
            </a:fld>
            <a:endParaRPr lang="en-US"/>
          </a:p>
        </p:txBody>
      </p:sp>
    </p:spTree>
    <p:extLst>
      <p:ext uri="{BB962C8B-B14F-4D97-AF65-F5344CB8AC3E}">
        <p14:creationId xmlns:p14="http://schemas.microsoft.com/office/powerpoint/2010/main" val="306180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Date Placeholder 6"/>
          <p:cNvSpPr>
            <a:spLocks noGrp="1"/>
          </p:cNvSpPr>
          <p:nvPr>
            <p:ph type="dt" sz="half" idx="10"/>
          </p:nvPr>
        </p:nvSpPr>
        <p:spPr/>
        <p:txBody>
          <a:bodyPr/>
          <a:lstStyle/>
          <a:p>
            <a:fld id="{7B154850-06F8-4967-BCD6-C09C1414045F}" type="datetime1">
              <a:rPr lang="en-US" smtClean="0"/>
              <a:t>4/5/2013</a:t>
            </a:fld>
            <a:endParaRPr lang="en-US"/>
          </a:p>
        </p:txBody>
      </p:sp>
      <p:sp>
        <p:nvSpPr>
          <p:cNvPr id="8" name="Footer Placeholder 7"/>
          <p:cNvSpPr>
            <a:spLocks noGrp="1"/>
          </p:cNvSpPr>
          <p:nvPr>
            <p:ph type="ftr" sz="quarter" idx="11"/>
          </p:nvPr>
        </p:nvSpPr>
        <p:spPr/>
        <p:txBody>
          <a:bodyPr/>
          <a:lstStyle/>
          <a:p>
            <a:r>
              <a:rPr lang="en-US" smtClean="0"/>
              <a:t>For Citizens for Sensible Safeguards</a:t>
            </a:r>
            <a:endParaRPr lang="en-US" dirty="0"/>
          </a:p>
        </p:txBody>
      </p:sp>
      <p:sp>
        <p:nvSpPr>
          <p:cNvPr id="9" name="Slide Number Placeholder 8"/>
          <p:cNvSpPr>
            <a:spLocks noGrp="1"/>
          </p:cNvSpPr>
          <p:nvPr>
            <p:ph type="sldNum" sz="quarter" idx="12"/>
          </p:nvPr>
        </p:nvSpPr>
        <p:spPr/>
        <p:txBody>
          <a:bodyPr/>
          <a:lstStyle/>
          <a:p>
            <a:fld id="{6A07CCB5-88F7-432C-8C00-048C285CC0C5}" type="slidenum">
              <a:rPr lang="en-US" smtClean="0"/>
              <a:t>‹#›</a:t>
            </a:fld>
            <a:endParaRPr lang="en-US"/>
          </a:p>
        </p:txBody>
      </p:sp>
    </p:spTree>
    <p:extLst>
      <p:ext uri="{BB962C8B-B14F-4D97-AF65-F5344CB8AC3E}">
        <p14:creationId xmlns:p14="http://schemas.microsoft.com/office/powerpoint/2010/main" val="3487455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7D61AE-1500-4C79-9049-BC2C012D6DDB}" type="datetime1">
              <a:rPr lang="en-US" smtClean="0"/>
              <a:t>4/5/2013</a:t>
            </a:fld>
            <a:endParaRPr lang="en-US"/>
          </a:p>
        </p:txBody>
      </p:sp>
      <p:sp>
        <p:nvSpPr>
          <p:cNvPr id="5" name="Footer Placeholder 4"/>
          <p:cNvSpPr>
            <a:spLocks noGrp="1"/>
          </p:cNvSpPr>
          <p:nvPr>
            <p:ph type="ftr" sz="quarter" idx="11"/>
          </p:nvPr>
        </p:nvSpPr>
        <p:spPr/>
        <p:txBody>
          <a:bodyPr/>
          <a:lstStyle/>
          <a:p>
            <a:r>
              <a:rPr lang="en-US" smtClean="0"/>
              <a:t>For Citizens for Sensible Safeguards</a:t>
            </a:r>
            <a:endParaRPr lang="en-US"/>
          </a:p>
        </p:txBody>
      </p:sp>
      <p:sp>
        <p:nvSpPr>
          <p:cNvPr id="6" name="Slide Number Placeholder 5"/>
          <p:cNvSpPr>
            <a:spLocks noGrp="1"/>
          </p:cNvSpPr>
          <p:nvPr>
            <p:ph type="sldNum" sz="quarter" idx="12"/>
          </p:nvPr>
        </p:nvSpPr>
        <p:spPr/>
        <p:txBody>
          <a:bodyPr/>
          <a:lstStyle/>
          <a:p>
            <a:fld id="{6A07CCB5-88F7-432C-8C00-048C285CC0C5}" type="slidenum">
              <a:rPr lang="en-US" smtClean="0"/>
              <a:t>‹#›</a:t>
            </a:fld>
            <a:endParaRPr lang="en-US"/>
          </a:p>
        </p:txBody>
      </p:sp>
    </p:spTree>
    <p:extLst>
      <p:ext uri="{BB962C8B-B14F-4D97-AF65-F5344CB8AC3E}">
        <p14:creationId xmlns:p14="http://schemas.microsoft.com/office/powerpoint/2010/main" val="3471405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59BCFC-9ADA-4CD8-8AB6-DF0BBB2D0BA4}" type="datetime1">
              <a:rPr lang="en-US" smtClean="0"/>
              <a:t>4/5/2013</a:t>
            </a:fld>
            <a:endParaRPr lang="en-US"/>
          </a:p>
        </p:txBody>
      </p:sp>
      <p:sp>
        <p:nvSpPr>
          <p:cNvPr id="5" name="Footer Placeholder 4"/>
          <p:cNvSpPr>
            <a:spLocks noGrp="1"/>
          </p:cNvSpPr>
          <p:nvPr>
            <p:ph type="ftr" sz="quarter" idx="11"/>
          </p:nvPr>
        </p:nvSpPr>
        <p:spPr/>
        <p:txBody>
          <a:bodyPr/>
          <a:lstStyle/>
          <a:p>
            <a:r>
              <a:rPr lang="en-US" smtClean="0"/>
              <a:t>For Citizens for Sensible Safeguards</a:t>
            </a:r>
            <a:endParaRPr lang="en-US"/>
          </a:p>
        </p:txBody>
      </p:sp>
      <p:sp>
        <p:nvSpPr>
          <p:cNvPr id="6" name="Slide Number Placeholder 5"/>
          <p:cNvSpPr>
            <a:spLocks noGrp="1"/>
          </p:cNvSpPr>
          <p:nvPr>
            <p:ph type="sldNum" sz="quarter" idx="12"/>
          </p:nvPr>
        </p:nvSpPr>
        <p:spPr/>
        <p:txBody>
          <a:bodyPr/>
          <a:lstStyle/>
          <a:p>
            <a:fld id="{6A07CCB5-88F7-432C-8C00-048C285CC0C5}" type="slidenum">
              <a:rPr lang="en-US" smtClean="0"/>
              <a:t>‹#›</a:t>
            </a:fld>
            <a:endParaRPr lang="en-US"/>
          </a:p>
        </p:txBody>
      </p:sp>
    </p:spTree>
    <p:extLst>
      <p:ext uri="{BB962C8B-B14F-4D97-AF65-F5344CB8AC3E}">
        <p14:creationId xmlns:p14="http://schemas.microsoft.com/office/powerpoint/2010/main" val="876881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E0877-B56C-4BA2-9754-3FA887C7CD7A}" type="datetime1">
              <a:rPr lang="en-US" smtClean="0"/>
              <a:t>4/5/2013</a:t>
            </a:fld>
            <a:endParaRPr lang="en-US"/>
          </a:p>
        </p:txBody>
      </p:sp>
      <p:sp>
        <p:nvSpPr>
          <p:cNvPr id="5" name="Footer Placeholder 4"/>
          <p:cNvSpPr>
            <a:spLocks noGrp="1"/>
          </p:cNvSpPr>
          <p:nvPr>
            <p:ph type="ftr" sz="quarter" idx="11"/>
          </p:nvPr>
        </p:nvSpPr>
        <p:spPr/>
        <p:txBody>
          <a:bodyPr/>
          <a:lstStyle/>
          <a:p>
            <a:r>
              <a:rPr lang="en-US" smtClean="0"/>
              <a:t>For Citizens for Sensible Safeguards</a:t>
            </a:r>
            <a:endParaRPr lang="en-US"/>
          </a:p>
        </p:txBody>
      </p:sp>
      <p:sp>
        <p:nvSpPr>
          <p:cNvPr id="6" name="Slide Number Placeholder 5"/>
          <p:cNvSpPr>
            <a:spLocks noGrp="1"/>
          </p:cNvSpPr>
          <p:nvPr>
            <p:ph type="sldNum" sz="quarter" idx="12"/>
          </p:nvPr>
        </p:nvSpPr>
        <p:spPr/>
        <p:txBody>
          <a:bodyPr/>
          <a:lstStyle/>
          <a:p>
            <a:fld id="{6A07CCB5-88F7-432C-8C00-048C285CC0C5}" type="slidenum">
              <a:rPr lang="en-US" smtClean="0"/>
              <a:t>‹#›</a:t>
            </a:fld>
            <a:endParaRPr lang="en-US"/>
          </a:p>
        </p:txBody>
      </p:sp>
    </p:spTree>
    <p:extLst>
      <p:ext uri="{BB962C8B-B14F-4D97-AF65-F5344CB8AC3E}">
        <p14:creationId xmlns:p14="http://schemas.microsoft.com/office/powerpoint/2010/main" val="3170094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8B96B7-7993-4182-84EF-424343C52FEA}" type="datetime1">
              <a:rPr lang="en-US" smtClean="0"/>
              <a:t>4/5/2013</a:t>
            </a:fld>
            <a:endParaRPr lang="en-US"/>
          </a:p>
        </p:txBody>
      </p:sp>
      <p:sp>
        <p:nvSpPr>
          <p:cNvPr id="5" name="Footer Placeholder 4"/>
          <p:cNvSpPr>
            <a:spLocks noGrp="1"/>
          </p:cNvSpPr>
          <p:nvPr>
            <p:ph type="ftr" sz="quarter" idx="11"/>
          </p:nvPr>
        </p:nvSpPr>
        <p:spPr/>
        <p:txBody>
          <a:bodyPr/>
          <a:lstStyle/>
          <a:p>
            <a:r>
              <a:rPr lang="en-US" smtClean="0"/>
              <a:t>For Citizens for Sensible Safeguards</a:t>
            </a:r>
            <a:endParaRPr lang="en-US"/>
          </a:p>
        </p:txBody>
      </p:sp>
      <p:sp>
        <p:nvSpPr>
          <p:cNvPr id="6" name="Slide Number Placeholder 5"/>
          <p:cNvSpPr>
            <a:spLocks noGrp="1"/>
          </p:cNvSpPr>
          <p:nvPr>
            <p:ph type="sldNum" sz="quarter" idx="12"/>
          </p:nvPr>
        </p:nvSpPr>
        <p:spPr/>
        <p:txBody>
          <a:bodyPr/>
          <a:lstStyle/>
          <a:p>
            <a:fld id="{6A07CCB5-88F7-432C-8C00-048C285CC0C5}" type="slidenum">
              <a:rPr lang="en-US" smtClean="0"/>
              <a:t>‹#›</a:t>
            </a:fld>
            <a:endParaRPr lang="en-US"/>
          </a:p>
        </p:txBody>
      </p:sp>
    </p:spTree>
    <p:extLst>
      <p:ext uri="{BB962C8B-B14F-4D97-AF65-F5344CB8AC3E}">
        <p14:creationId xmlns:p14="http://schemas.microsoft.com/office/powerpoint/2010/main" val="1276405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783EDF-59EE-492E-B05B-C17F4A8C0A1F}" type="datetime1">
              <a:rPr lang="en-US" smtClean="0"/>
              <a:t>4/5/2013</a:t>
            </a:fld>
            <a:endParaRPr lang="en-US"/>
          </a:p>
        </p:txBody>
      </p:sp>
      <p:sp>
        <p:nvSpPr>
          <p:cNvPr id="6" name="Footer Placeholder 5"/>
          <p:cNvSpPr>
            <a:spLocks noGrp="1"/>
          </p:cNvSpPr>
          <p:nvPr>
            <p:ph type="ftr" sz="quarter" idx="11"/>
          </p:nvPr>
        </p:nvSpPr>
        <p:spPr/>
        <p:txBody>
          <a:bodyPr/>
          <a:lstStyle/>
          <a:p>
            <a:r>
              <a:rPr lang="en-US" smtClean="0"/>
              <a:t>For Citizens for Sensible Safeguards</a:t>
            </a:r>
            <a:endParaRPr lang="en-US"/>
          </a:p>
        </p:txBody>
      </p:sp>
      <p:sp>
        <p:nvSpPr>
          <p:cNvPr id="7" name="Slide Number Placeholder 6"/>
          <p:cNvSpPr>
            <a:spLocks noGrp="1"/>
          </p:cNvSpPr>
          <p:nvPr>
            <p:ph type="sldNum" sz="quarter" idx="12"/>
          </p:nvPr>
        </p:nvSpPr>
        <p:spPr/>
        <p:txBody>
          <a:bodyPr/>
          <a:lstStyle/>
          <a:p>
            <a:fld id="{6A07CCB5-88F7-432C-8C00-048C285CC0C5}" type="slidenum">
              <a:rPr lang="en-US" smtClean="0"/>
              <a:t>‹#›</a:t>
            </a:fld>
            <a:endParaRPr lang="en-US"/>
          </a:p>
        </p:txBody>
      </p:sp>
    </p:spTree>
    <p:extLst>
      <p:ext uri="{BB962C8B-B14F-4D97-AF65-F5344CB8AC3E}">
        <p14:creationId xmlns:p14="http://schemas.microsoft.com/office/powerpoint/2010/main" val="3848189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E6246A-C89C-4C39-BC38-974E45A2678B}" type="datetime1">
              <a:rPr lang="en-US" smtClean="0"/>
              <a:t>4/5/2013</a:t>
            </a:fld>
            <a:endParaRPr lang="en-US"/>
          </a:p>
        </p:txBody>
      </p:sp>
      <p:sp>
        <p:nvSpPr>
          <p:cNvPr id="8" name="Footer Placeholder 7"/>
          <p:cNvSpPr>
            <a:spLocks noGrp="1"/>
          </p:cNvSpPr>
          <p:nvPr>
            <p:ph type="ftr" sz="quarter" idx="11"/>
          </p:nvPr>
        </p:nvSpPr>
        <p:spPr/>
        <p:txBody>
          <a:bodyPr/>
          <a:lstStyle/>
          <a:p>
            <a:r>
              <a:rPr lang="en-US" smtClean="0"/>
              <a:t>For Citizens for Sensible Safeguards</a:t>
            </a:r>
            <a:endParaRPr lang="en-US"/>
          </a:p>
        </p:txBody>
      </p:sp>
      <p:sp>
        <p:nvSpPr>
          <p:cNvPr id="9" name="Slide Number Placeholder 8"/>
          <p:cNvSpPr>
            <a:spLocks noGrp="1"/>
          </p:cNvSpPr>
          <p:nvPr>
            <p:ph type="sldNum" sz="quarter" idx="12"/>
          </p:nvPr>
        </p:nvSpPr>
        <p:spPr/>
        <p:txBody>
          <a:bodyPr/>
          <a:lstStyle/>
          <a:p>
            <a:fld id="{6A07CCB5-88F7-432C-8C00-048C285CC0C5}" type="slidenum">
              <a:rPr lang="en-US" smtClean="0"/>
              <a:t>‹#›</a:t>
            </a:fld>
            <a:endParaRPr lang="en-US"/>
          </a:p>
        </p:txBody>
      </p:sp>
    </p:spTree>
    <p:extLst>
      <p:ext uri="{BB962C8B-B14F-4D97-AF65-F5344CB8AC3E}">
        <p14:creationId xmlns:p14="http://schemas.microsoft.com/office/powerpoint/2010/main" val="661209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78EE1C-FA69-402D-94F7-8B45A30D5FFF}" type="datetime1">
              <a:rPr lang="en-US" smtClean="0"/>
              <a:t>4/5/2013</a:t>
            </a:fld>
            <a:endParaRPr lang="en-US"/>
          </a:p>
        </p:txBody>
      </p:sp>
      <p:sp>
        <p:nvSpPr>
          <p:cNvPr id="4" name="Footer Placeholder 3"/>
          <p:cNvSpPr>
            <a:spLocks noGrp="1"/>
          </p:cNvSpPr>
          <p:nvPr>
            <p:ph type="ftr" sz="quarter" idx="11"/>
          </p:nvPr>
        </p:nvSpPr>
        <p:spPr/>
        <p:txBody>
          <a:bodyPr/>
          <a:lstStyle/>
          <a:p>
            <a:r>
              <a:rPr lang="en-US" smtClean="0"/>
              <a:t>For Citizens for Sensible Safeguards</a:t>
            </a:r>
            <a:endParaRPr lang="en-US"/>
          </a:p>
        </p:txBody>
      </p:sp>
      <p:sp>
        <p:nvSpPr>
          <p:cNvPr id="5" name="Slide Number Placeholder 4"/>
          <p:cNvSpPr>
            <a:spLocks noGrp="1"/>
          </p:cNvSpPr>
          <p:nvPr>
            <p:ph type="sldNum" sz="quarter" idx="12"/>
          </p:nvPr>
        </p:nvSpPr>
        <p:spPr/>
        <p:txBody>
          <a:bodyPr/>
          <a:lstStyle/>
          <a:p>
            <a:fld id="{6A07CCB5-88F7-432C-8C00-048C285CC0C5}" type="slidenum">
              <a:rPr lang="en-US" smtClean="0"/>
              <a:t>‹#›</a:t>
            </a:fld>
            <a:endParaRPr lang="en-US"/>
          </a:p>
        </p:txBody>
      </p:sp>
    </p:spTree>
    <p:extLst>
      <p:ext uri="{BB962C8B-B14F-4D97-AF65-F5344CB8AC3E}">
        <p14:creationId xmlns:p14="http://schemas.microsoft.com/office/powerpoint/2010/main" val="3022217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0E62E5-ECCF-4AD5-A476-C4C9904C243F}" type="datetime1">
              <a:rPr lang="en-US" smtClean="0"/>
              <a:t>4/5/2013</a:t>
            </a:fld>
            <a:endParaRPr lang="en-US"/>
          </a:p>
        </p:txBody>
      </p:sp>
      <p:sp>
        <p:nvSpPr>
          <p:cNvPr id="3" name="Footer Placeholder 2"/>
          <p:cNvSpPr>
            <a:spLocks noGrp="1"/>
          </p:cNvSpPr>
          <p:nvPr>
            <p:ph type="ftr" sz="quarter" idx="11"/>
          </p:nvPr>
        </p:nvSpPr>
        <p:spPr/>
        <p:txBody>
          <a:bodyPr/>
          <a:lstStyle/>
          <a:p>
            <a:r>
              <a:rPr lang="en-US" smtClean="0"/>
              <a:t>For Citizens for Sensible Safeguards</a:t>
            </a:r>
            <a:endParaRPr lang="en-US"/>
          </a:p>
        </p:txBody>
      </p:sp>
      <p:sp>
        <p:nvSpPr>
          <p:cNvPr id="4" name="Slide Number Placeholder 3"/>
          <p:cNvSpPr>
            <a:spLocks noGrp="1"/>
          </p:cNvSpPr>
          <p:nvPr>
            <p:ph type="sldNum" sz="quarter" idx="12"/>
          </p:nvPr>
        </p:nvSpPr>
        <p:spPr/>
        <p:txBody>
          <a:bodyPr/>
          <a:lstStyle/>
          <a:p>
            <a:fld id="{6A07CCB5-88F7-432C-8C00-048C285CC0C5}" type="slidenum">
              <a:rPr lang="en-US" smtClean="0"/>
              <a:t>‹#›</a:t>
            </a:fld>
            <a:endParaRPr lang="en-US"/>
          </a:p>
        </p:txBody>
      </p:sp>
    </p:spTree>
    <p:extLst>
      <p:ext uri="{BB962C8B-B14F-4D97-AF65-F5344CB8AC3E}">
        <p14:creationId xmlns:p14="http://schemas.microsoft.com/office/powerpoint/2010/main" val="707914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962155-ADC3-414F-81FE-A5D0F444BB29}" type="datetime1">
              <a:rPr lang="en-US" smtClean="0"/>
              <a:t>4/5/2013</a:t>
            </a:fld>
            <a:endParaRPr lang="en-US"/>
          </a:p>
        </p:txBody>
      </p:sp>
      <p:sp>
        <p:nvSpPr>
          <p:cNvPr id="6" name="Footer Placeholder 5"/>
          <p:cNvSpPr>
            <a:spLocks noGrp="1"/>
          </p:cNvSpPr>
          <p:nvPr>
            <p:ph type="ftr" sz="quarter" idx="11"/>
          </p:nvPr>
        </p:nvSpPr>
        <p:spPr/>
        <p:txBody>
          <a:bodyPr/>
          <a:lstStyle/>
          <a:p>
            <a:r>
              <a:rPr lang="en-US" smtClean="0"/>
              <a:t>For Citizens for Sensible Safeguards</a:t>
            </a:r>
            <a:endParaRPr lang="en-US"/>
          </a:p>
        </p:txBody>
      </p:sp>
      <p:sp>
        <p:nvSpPr>
          <p:cNvPr id="7" name="Slide Number Placeholder 6"/>
          <p:cNvSpPr>
            <a:spLocks noGrp="1"/>
          </p:cNvSpPr>
          <p:nvPr>
            <p:ph type="sldNum" sz="quarter" idx="12"/>
          </p:nvPr>
        </p:nvSpPr>
        <p:spPr/>
        <p:txBody>
          <a:bodyPr/>
          <a:lstStyle/>
          <a:p>
            <a:fld id="{6A07CCB5-88F7-432C-8C00-048C285CC0C5}" type="slidenum">
              <a:rPr lang="en-US" smtClean="0"/>
              <a:t>‹#›</a:t>
            </a:fld>
            <a:endParaRPr lang="en-US"/>
          </a:p>
        </p:txBody>
      </p:sp>
    </p:spTree>
    <p:extLst>
      <p:ext uri="{BB962C8B-B14F-4D97-AF65-F5344CB8AC3E}">
        <p14:creationId xmlns:p14="http://schemas.microsoft.com/office/powerpoint/2010/main" val="4153117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64C28B-17E9-4E4E-9F99-8435BA09EC1B}" type="datetime1">
              <a:rPr lang="en-US" smtClean="0"/>
              <a:t>4/5/2013</a:t>
            </a:fld>
            <a:endParaRPr lang="en-US"/>
          </a:p>
        </p:txBody>
      </p:sp>
      <p:sp>
        <p:nvSpPr>
          <p:cNvPr id="6" name="Footer Placeholder 5"/>
          <p:cNvSpPr>
            <a:spLocks noGrp="1"/>
          </p:cNvSpPr>
          <p:nvPr>
            <p:ph type="ftr" sz="quarter" idx="11"/>
          </p:nvPr>
        </p:nvSpPr>
        <p:spPr/>
        <p:txBody>
          <a:bodyPr/>
          <a:lstStyle/>
          <a:p>
            <a:r>
              <a:rPr lang="en-US" smtClean="0"/>
              <a:t>For Citizens for Sensible Safeguards</a:t>
            </a:r>
            <a:endParaRPr lang="en-US"/>
          </a:p>
        </p:txBody>
      </p:sp>
      <p:sp>
        <p:nvSpPr>
          <p:cNvPr id="7" name="Slide Number Placeholder 6"/>
          <p:cNvSpPr>
            <a:spLocks noGrp="1"/>
          </p:cNvSpPr>
          <p:nvPr>
            <p:ph type="sldNum" sz="quarter" idx="12"/>
          </p:nvPr>
        </p:nvSpPr>
        <p:spPr/>
        <p:txBody>
          <a:bodyPr/>
          <a:lstStyle/>
          <a:p>
            <a:fld id="{6A07CCB5-88F7-432C-8C00-048C285CC0C5}" type="slidenum">
              <a:rPr lang="en-US" smtClean="0"/>
              <a:t>‹#›</a:t>
            </a:fld>
            <a:endParaRPr lang="en-US"/>
          </a:p>
        </p:txBody>
      </p:sp>
    </p:spTree>
    <p:extLst>
      <p:ext uri="{BB962C8B-B14F-4D97-AF65-F5344CB8AC3E}">
        <p14:creationId xmlns:p14="http://schemas.microsoft.com/office/powerpoint/2010/main" val="1908816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275EED-EAD5-4A5F-8A32-F6FD5B1C3B1E}" type="datetime1">
              <a:rPr lang="en-US" smtClean="0"/>
              <a:t>4/5/2013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For Citizens for Sensible Safeguards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07CCB5-88F7-432C-8C00-048C285CC0C5}"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876800" y="304800"/>
            <a:ext cx="3810000" cy="466725"/>
          </a:xfrm>
          <a:prstGeom prst="rect">
            <a:avLst/>
          </a:prstGeom>
        </p:spPr>
      </p:pic>
    </p:spTree>
    <p:extLst>
      <p:ext uri="{BB962C8B-B14F-4D97-AF65-F5344CB8AC3E}">
        <p14:creationId xmlns:p14="http://schemas.microsoft.com/office/powerpoint/2010/main" val="3016954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edm@pirg.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4495799"/>
          </a:xfrm>
        </p:spPr>
        <p:txBody>
          <a:bodyPr>
            <a:normAutofit fontScale="90000"/>
          </a:bodyPr>
          <a:lstStyle/>
          <a:p>
            <a:r>
              <a:rPr lang="en-US" sz="3100" dirty="0"/>
              <a:t>TACD founded </a:t>
            </a:r>
            <a:r>
              <a:rPr lang="en-US" sz="3100" dirty="0" smtClean="0"/>
              <a:t>1998. Steering Committee is CFA</a:t>
            </a:r>
            <a:r>
              <a:rPr lang="en-US" sz="3100" dirty="0"/>
              <a:t>, </a:t>
            </a:r>
            <a:r>
              <a:rPr lang="en-US" sz="3100" dirty="0" smtClean="0"/>
              <a:t>USPIRG, </a:t>
            </a:r>
            <a:r>
              <a:rPr lang="en-US" sz="3100" dirty="0"/>
              <a:t>Consumers Union </a:t>
            </a:r>
            <a:r>
              <a:rPr lang="en-US" sz="3100" dirty="0" smtClean="0"/>
              <a:t>and Public Citizen. Has </a:t>
            </a:r>
            <a:r>
              <a:rPr lang="en-US" sz="3100" dirty="0"/>
              <a:t>some funding from EC, recognized by both governments as advisory organization</a:t>
            </a:r>
            <a:r>
              <a:rPr lang="en-US" sz="3100" dirty="0" smtClean="0"/>
              <a:t>. </a:t>
            </a:r>
            <a:r>
              <a:rPr lang="en-US" dirty="0"/>
              <a:t/>
            </a:r>
            <a:br>
              <a:rPr lang="en-US" dirty="0"/>
            </a:br>
            <a:r>
              <a:rPr lang="en-US" dirty="0"/>
              <a:t/>
            </a:r>
            <a:br>
              <a:rPr lang="en-US" dirty="0"/>
            </a:br>
            <a:r>
              <a:rPr lang="en-US" sz="3100" dirty="0" smtClean="0"/>
              <a:t>TACD </a:t>
            </a:r>
            <a:r>
              <a:rPr lang="en-US" sz="3100" dirty="0"/>
              <a:t>has advocated stronger protections in health, food, safety, financial, intellectual property and </a:t>
            </a:r>
            <a:r>
              <a:rPr lang="en-US" sz="3100" dirty="0" smtClean="0"/>
              <a:t>other consumer matters in treaties </a:t>
            </a:r>
            <a:r>
              <a:rPr lang="en-US" sz="3100" dirty="0"/>
              <a:t>and agreements between the governments.</a:t>
            </a:r>
            <a:r>
              <a:rPr lang="en-US" dirty="0"/>
              <a:t/>
            </a:r>
            <a:br>
              <a:rPr lang="en-US" dirty="0"/>
            </a:br>
            <a:endParaRPr lang="en-US" dirty="0"/>
          </a:p>
        </p:txBody>
      </p:sp>
      <p:sp>
        <p:nvSpPr>
          <p:cNvPr id="4" name="Date Placeholder 3"/>
          <p:cNvSpPr>
            <a:spLocks noGrp="1"/>
          </p:cNvSpPr>
          <p:nvPr>
            <p:ph type="dt" sz="half" idx="10"/>
          </p:nvPr>
        </p:nvSpPr>
        <p:spPr/>
        <p:txBody>
          <a:bodyPr/>
          <a:lstStyle/>
          <a:p>
            <a:fld id="{BB423634-A261-43DB-BB10-03D2E734A829}" type="datetime1">
              <a:rPr lang="en-US" smtClean="0"/>
              <a:t>4/5/2013</a:t>
            </a:fld>
            <a:endParaRPr lang="en-US"/>
          </a:p>
        </p:txBody>
      </p:sp>
      <p:sp>
        <p:nvSpPr>
          <p:cNvPr id="5" name="Footer Placeholder 4"/>
          <p:cNvSpPr>
            <a:spLocks noGrp="1"/>
          </p:cNvSpPr>
          <p:nvPr>
            <p:ph type="ftr" sz="quarter" idx="11"/>
          </p:nvPr>
        </p:nvSpPr>
        <p:spPr/>
        <p:txBody>
          <a:bodyPr/>
          <a:lstStyle/>
          <a:p>
            <a:r>
              <a:rPr lang="en-US" dirty="0" smtClean="0"/>
              <a:t>For </a:t>
            </a:r>
            <a:r>
              <a:rPr lang="en-US" dirty="0" smtClean="0"/>
              <a:t>Coalition </a:t>
            </a:r>
            <a:r>
              <a:rPr lang="en-US" dirty="0" smtClean="0"/>
              <a:t>for Sensible Safeguards</a:t>
            </a:r>
            <a:endParaRPr lang="en-US" dirty="0"/>
          </a:p>
        </p:txBody>
      </p:sp>
      <p:sp>
        <p:nvSpPr>
          <p:cNvPr id="6" name="Slide Number Placeholder 5"/>
          <p:cNvSpPr>
            <a:spLocks noGrp="1"/>
          </p:cNvSpPr>
          <p:nvPr>
            <p:ph type="sldNum" sz="quarter" idx="12"/>
          </p:nvPr>
        </p:nvSpPr>
        <p:spPr/>
        <p:txBody>
          <a:bodyPr/>
          <a:lstStyle/>
          <a:p>
            <a:fld id="{6A07CCB5-88F7-432C-8C00-048C285CC0C5}" type="slidenum">
              <a:rPr lang="en-US" smtClean="0"/>
              <a:t>1</a:t>
            </a:fld>
            <a:endParaRPr lang="en-US"/>
          </a:p>
        </p:txBody>
      </p:sp>
    </p:spTree>
    <p:extLst>
      <p:ext uri="{BB962C8B-B14F-4D97-AF65-F5344CB8AC3E}">
        <p14:creationId xmlns:p14="http://schemas.microsoft.com/office/powerpoint/2010/main" val="3090503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0E62E5-ECCF-4AD5-A476-C4C9904C243F}" type="datetime1">
              <a:rPr lang="en-US" smtClean="0"/>
              <a:t>4/5/2013</a:t>
            </a:fld>
            <a:endParaRPr lang="en-US"/>
          </a:p>
        </p:txBody>
      </p:sp>
      <p:sp>
        <p:nvSpPr>
          <p:cNvPr id="3" name="Footer Placeholder 2"/>
          <p:cNvSpPr>
            <a:spLocks noGrp="1"/>
          </p:cNvSpPr>
          <p:nvPr>
            <p:ph type="ftr" sz="quarter" idx="11"/>
          </p:nvPr>
        </p:nvSpPr>
        <p:spPr/>
        <p:txBody>
          <a:bodyPr/>
          <a:lstStyle/>
          <a:p>
            <a:r>
              <a:rPr lang="en-US" dirty="0" smtClean="0"/>
              <a:t>For Coalition for </a:t>
            </a:r>
            <a:r>
              <a:rPr lang="en-US" dirty="0" smtClean="0"/>
              <a:t>Sensible Safeguards</a:t>
            </a:r>
            <a:endParaRPr lang="en-US" dirty="0"/>
          </a:p>
        </p:txBody>
      </p:sp>
      <p:sp>
        <p:nvSpPr>
          <p:cNvPr id="4" name="Slide Number Placeholder 3"/>
          <p:cNvSpPr>
            <a:spLocks noGrp="1"/>
          </p:cNvSpPr>
          <p:nvPr>
            <p:ph type="sldNum" sz="quarter" idx="12"/>
          </p:nvPr>
        </p:nvSpPr>
        <p:spPr/>
        <p:txBody>
          <a:bodyPr/>
          <a:lstStyle/>
          <a:p>
            <a:fld id="{6A07CCB5-88F7-432C-8C00-048C285CC0C5}" type="slidenum">
              <a:rPr lang="en-US" smtClean="0"/>
              <a:t>10</a:t>
            </a:fld>
            <a:endParaRPr lang="en-US" dirty="0"/>
          </a:p>
        </p:txBody>
      </p:sp>
      <p:sp>
        <p:nvSpPr>
          <p:cNvPr id="6" name="Rectangle 5"/>
          <p:cNvSpPr/>
          <p:nvPr/>
        </p:nvSpPr>
        <p:spPr>
          <a:xfrm>
            <a:off x="762000" y="1143000"/>
            <a:ext cx="7620000" cy="2954655"/>
          </a:xfrm>
          <a:prstGeom prst="rect">
            <a:avLst/>
          </a:prstGeom>
          <a:ln>
            <a:solidFill>
              <a:schemeClr val="tx1"/>
            </a:solidFill>
          </a:ln>
        </p:spPr>
        <p:txBody>
          <a:bodyPr wrap="square">
            <a:spAutoFit/>
          </a:bodyPr>
          <a:lstStyle/>
          <a:p>
            <a:endParaRPr lang="en-US" dirty="0"/>
          </a:p>
          <a:p>
            <a:r>
              <a:rPr lang="en-US" sz="2400" b="1" dirty="0"/>
              <a:t> </a:t>
            </a:r>
            <a:r>
              <a:rPr lang="en-US" sz="2400" b="1" dirty="0" smtClean="0"/>
              <a:t>TACD Letter to Ambassadors Kirk and Commissioner De </a:t>
            </a:r>
            <a:r>
              <a:rPr lang="en-US" sz="2400" b="1" dirty="0" err="1" smtClean="0"/>
              <a:t>Gucht</a:t>
            </a:r>
            <a:r>
              <a:rPr lang="en-US" sz="2400" b="1" dirty="0" smtClean="0"/>
              <a:t> (March 2013):</a:t>
            </a:r>
          </a:p>
          <a:p>
            <a:r>
              <a:rPr lang="en-US" sz="2400" dirty="0" smtClean="0"/>
              <a:t>…an </a:t>
            </a:r>
            <a:r>
              <a:rPr lang="en-US" sz="2400" dirty="0"/>
              <a:t>agreement aiming for regulatory convergence will only be acceptable if it requires high standards of consumer and other protections and related compliance, while affording both trading partners the autonomy to adopt stronger facially non-discriminatory protections. </a:t>
            </a:r>
            <a:r>
              <a:rPr lang="en-US" sz="2400" dirty="0" smtClean="0"/>
              <a:t>...</a:t>
            </a:r>
            <a:endParaRPr lang="en-US" sz="2400" dirty="0"/>
          </a:p>
        </p:txBody>
      </p:sp>
      <p:sp>
        <p:nvSpPr>
          <p:cNvPr id="7" name="TextBox 6"/>
          <p:cNvSpPr txBox="1"/>
          <p:nvPr/>
        </p:nvSpPr>
        <p:spPr>
          <a:xfrm>
            <a:off x="1828800" y="4876800"/>
            <a:ext cx="5181600" cy="1015663"/>
          </a:xfrm>
          <a:prstGeom prst="rect">
            <a:avLst/>
          </a:prstGeom>
          <a:noFill/>
          <a:ln>
            <a:solidFill>
              <a:schemeClr val="tx1"/>
            </a:solidFill>
          </a:ln>
        </p:spPr>
        <p:txBody>
          <a:bodyPr wrap="square" rtlCol="0">
            <a:spAutoFit/>
          </a:bodyPr>
          <a:lstStyle/>
          <a:p>
            <a:pPr algn="ctr"/>
            <a:r>
              <a:rPr lang="en-US" sz="2000" b="1" dirty="0" smtClean="0"/>
              <a:t>Ed Mierzwinski, </a:t>
            </a:r>
            <a:r>
              <a:rPr lang="en-US" sz="2000" b="1" dirty="0" smtClean="0">
                <a:hlinkClick r:id="rId2"/>
              </a:rPr>
              <a:t>edm@pirg.org</a:t>
            </a:r>
            <a:r>
              <a:rPr lang="en-US" sz="2000" b="1" dirty="0" smtClean="0"/>
              <a:t>, 202-461-3821</a:t>
            </a:r>
          </a:p>
          <a:p>
            <a:pPr algn="ctr"/>
            <a:r>
              <a:rPr lang="en-US" sz="2000" b="1" dirty="0" smtClean="0"/>
              <a:t>U.S. PIRG Consumer Program Director</a:t>
            </a:r>
          </a:p>
          <a:p>
            <a:pPr algn="ctr"/>
            <a:r>
              <a:rPr lang="en-US" sz="2000" b="1" dirty="0" smtClean="0"/>
              <a:t>U.S. Co-Chair, TACD Steering Committee</a:t>
            </a:r>
            <a:endParaRPr lang="en-US" sz="2000" b="1" dirty="0"/>
          </a:p>
        </p:txBody>
      </p:sp>
    </p:spTree>
    <p:extLst>
      <p:ext uri="{BB962C8B-B14F-4D97-AF65-F5344CB8AC3E}">
        <p14:creationId xmlns:p14="http://schemas.microsoft.com/office/powerpoint/2010/main" val="1188509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0E62E5-ECCF-4AD5-A476-C4C9904C243F}" type="datetime1">
              <a:rPr lang="en-US" smtClean="0"/>
              <a:t>4/5/2013</a:t>
            </a:fld>
            <a:endParaRPr lang="en-US"/>
          </a:p>
        </p:txBody>
      </p:sp>
      <p:sp>
        <p:nvSpPr>
          <p:cNvPr id="3" name="Footer Placeholder 2"/>
          <p:cNvSpPr>
            <a:spLocks noGrp="1"/>
          </p:cNvSpPr>
          <p:nvPr>
            <p:ph type="ftr" sz="quarter" idx="11"/>
          </p:nvPr>
        </p:nvSpPr>
        <p:spPr/>
        <p:txBody>
          <a:bodyPr/>
          <a:lstStyle/>
          <a:p>
            <a:r>
              <a:rPr lang="en-US" dirty="0" smtClean="0"/>
              <a:t>For </a:t>
            </a:r>
            <a:r>
              <a:rPr lang="en-US" dirty="0" smtClean="0"/>
              <a:t>Coalition </a:t>
            </a:r>
            <a:r>
              <a:rPr lang="en-US" dirty="0" smtClean="0"/>
              <a:t>for Sensible Safeguards</a:t>
            </a:r>
            <a:endParaRPr lang="en-US" dirty="0"/>
          </a:p>
        </p:txBody>
      </p:sp>
      <p:sp>
        <p:nvSpPr>
          <p:cNvPr id="4" name="Slide Number Placeholder 3"/>
          <p:cNvSpPr>
            <a:spLocks noGrp="1"/>
          </p:cNvSpPr>
          <p:nvPr>
            <p:ph type="sldNum" sz="quarter" idx="12"/>
          </p:nvPr>
        </p:nvSpPr>
        <p:spPr/>
        <p:txBody>
          <a:bodyPr/>
          <a:lstStyle/>
          <a:p>
            <a:fld id="{6A07CCB5-88F7-432C-8C00-048C285CC0C5}" type="slidenum">
              <a:rPr lang="en-US" smtClean="0"/>
              <a:t>2</a:t>
            </a:fld>
            <a:endParaRPr lang="en-US"/>
          </a:p>
        </p:txBody>
      </p:sp>
      <p:sp>
        <p:nvSpPr>
          <p:cNvPr id="5" name="TextBox 4"/>
          <p:cNvSpPr txBox="1"/>
          <p:nvPr/>
        </p:nvSpPr>
        <p:spPr>
          <a:xfrm>
            <a:off x="838200" y="1447800"/>
            <a:ext cx="7467600" cy="4555093"/>
          </a:xfrm>
          <a:prstGeom prst="rect">
            <a:avLst/>
          </a:prstGeom>
          <a:noFill/>
        </p:spPr>
        <p:txBody>
          <a:bodyPr wrap="square" rtlCol="0">
            <a:spAutoFit/>
          </a:bodyPr>
          <a:lstStyle/>
          <a:p>
            <a:r>
              <a:rPr lang="en-US" sz="2400" dirty="0"/>
              <a:t>Consumers and markets are best served when federal or international rules serve as floors of protection, and member states (EU) or states (US) are allowed to respond with stronger standards responding to emerging or local threats</a:t>
            </a:r>
            <a:r>
              <a:rPr lang="en-US" sz="2400" dirty="0" smtClean="0"/>
              <a:t>.</a:t>
            </a:r>
          </a:p>
          <a:p>
            <a:endParaRPr lang="en-US" sz="2400" dirty="0"/>
          </a:p>
          <a:p>
            <a:r>
              <a:rPr lang="en-US" sz="3200" b="1" dirty="0"/>
              <a:t>Unless we fight back, harmonization, preemption, or regulatory convergence will all result in decrease in consumer and worker welfare.</a:t>
            </a:r>
          </a:p>
          <a:p>
            <a:endParaRPr lang="en-US" dirty="0"/>
          </a:p>
        </p:txBody>
      </p:sp>
    </p:spTree>
    <p:extLst>
      <p:ext uri="{BB962C8B-B14F-4D97-AF65-F5344CB8AC3E}">
        <p14:creationId xmlns:p14="http://schemas.microsoft.com/office/powerpoint/2010/main" val="2913864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80000">
            <a:off x="6053566" y="3315332"/>
            <a:ext cx="2702239" cy="1771650"/>
          </a:xfrm>
          <a:prstGeom prst="rect">
            <a:avLst/>
          </a:prstGeom>
        </p:spPr>
      </p:pic>
      <p:sp>
        <p:nvSpPr>
          <p:cNvPr id="2" name="Date Placeholder 1"/>
          <p:cNvSpPr>
            <a:spLocks noGrp="1"/>
          </p:cNvSpPr>
          <p:nvPr>
            <p:ph type="dt" sz="half" idx="10"/>
          </p:nvPr>
        </p:nvSpPr>
        <p:spPr/>
        <p:txBody>
          <a:bodyPr/>
          <a:lstStyle/>
          <a:p>
            <a:fld id="{510E62E5-ECCF-4AD5-A476-C4C9904C243F}" type="datetime1">
              <a:rPr lang="en-US" smtClean="0"/>
              <a:t>4/5/2013</a:t>
            </a:fld>
            <a:endParaRPr lang="en-US"/>
          </a:p>
        </p:txBody>
      </p:sp>
      <p:sp>
        <p:nvSpPr>
          <p:cNvPr id="3" name="Footer Placeholder 2"/>
          <p:cNvSpPr>
            <a:spLocks noGrp="1"/>
          </p:cNvSpPr>
          <p:nvPr>
            <p:ph type="ftr" sz="quarter" idx="11"/>
          </p:nvPr>
        </p:nvSpPr>
        <p:spPr/>
        <p:txBody>
          <a:bodyPr/>
          <a:lstStyle/>
          <a:p>
            <a:r>
              <a:rPr lang="en-US" dirty="0" smtClean="0"/>
              <a:t>For </a:t>
            </a:r>
            <a:r>
              <a:rPr lang="en-US" dirty="0" smtClean="0"/>
              <a:t>Coalition </a:t>
            </a:r>
            <a:r>
              <a:rPr lang="en-US" dirty="0" smtClean="0"/>
              <a:t>for Sensible Safeguards</a:t>
            </a:r>
            <a:endParaRPr lang="en-US" dirty="0"/>
          </a:p>
        </p:txBody>
      </p:sp>
      <p:sp>
        <p:nvSpPr>
          <p:cNvPr id="4" name="Slide Number Placeholder 3"/>
          <p:cNvSpPr>
            <a:spLocks noGrp="1"/>
          </p:cNvSpPr>
          <p:nvPr>
            <p:ph type="sldNum" sz="quarter" idx="12"/>
          </p:nvPr>
        </p:nvSpPr>
        <p:spPr/>
        <p:txBody>
          <a:bodyPr/>
          <a:lstStyle/>
          <a:p>
            <a:fld id="{6A07CCB5-88F7-432C-8C00-048C285CC0C5}" type="slidenum">
              <a:rPr lang="en-US" smtClean="0"/>
              <a:t>3</a:t>
            </a:fld>
            <a:endParaRPr lang="en-US"/>
          </a:p>
        </p:txBody>
      </p:sp>
      <p:sp>
        <p:nvSpPr>
          <p:cNvPr id="5" name="TextBox 4"/>
          <p:cNvSpPr txBox="1"/>
          <p:nvPr/>
        </p:nvSpPr>
        <p:spPr>
          <a:xfrm>
            <a:off x="685800" y="838200"/>
            <a:ext cx="4876800" cy="5724644"/>
          </a:xfrm>
          <a:prstGeom prst="rect">
            <a:avLst/>
          </a:prstGeom>
          <a:noFill/>
          <a:ln>
            <a:solidFill>
              <a:schemeClr val="tx1"/>
            </a:solidFill>
          </a:ln>
        </p:spPr>
        <p:txBody>
          <a:bodyPr wrap="square" rtlCol="0">
            <a:spAutoFit/>
          </a:bodyPr>
          <a:lstStyle/>
          <a:p>
            <a:r>
              <a:rPr lang="en-US" sz="2400" b="1" dirty="0" smtClean="0"/>
              <a:t>We cannot rely on the Congress: </a:t>
            </a:r>
          </a:p>
          <a:p>
            <a:endParaRPr lang="en-US" sz="2400" b="1" dirty="0" smtClean="0"/>
          </a:p>
          <a:p>
            <a:r>
              <a:rPr lang="en-US" sz="2000" b="1" dirty="0"/>
              <a:t>Congress rarely protects unless </a:t>
            </a:r>
            <a:r>
              <a:rPr lang="en-US" sz="2000" b="1" dirty="0" smtClean="0"/>
              <a:t>a </a:t>
            </a:r>
            <a:r>
              <a:rPr lang="en-US" sz="2000" b="1" dirty="0"/>
              <a:t>crisis </a:t>
            </a:r>
            <a:r>
              <a:rPr lang="en-US" sz="2000" b="1" dirty="0" smtClean="0"/>
              <a:t>first occurs….some examples: </a:t>
            </a:r>
          </a:p>
          <a:p>
            <a:endParaRPr lang="en-US" sz="2000" dirty="0"/>
          </a:p>
          <a:p>
            <a:pPr marL="285750" lvl="0" indent="-285750">
              <a:buFont typeface="Arial" pitchFamily="34" charset="0"/>
              <a:buChar char="•"/>
            </a:pPr>
            <a:r>
              <a:rPr lang="en-US" sz="2000" b="1" dirty="0"/>
              <a:t>Dodd-Frank/CFPB reforms</a:t>
            </a:r>
            <a:r>
              <a:rPr lang="en-US" sz="2000" dirty="0"/>
              <a:t>—First, queue an historic financial collapse.</a:t>
            </a:r>
          </a:p>
          <a:p>
            <a:pPr marL="285750" lvl="0" indent="-285750">
              <a:buFont typeface="Arial" pitchFamily="34" charset="0"/>
              <a:buChar char="•"/>
            </a:pPr>
            <a:r>
              <a:rPr lang="en-US" sz="2000" b="1" dirty="0"/>
              <a:t>Corporate reform</a:t>
            </a:r>
            <a:r>
              <a:rPr lang="en-US" sz="2000" dirty="0"/>
              <a:t>—First, roll out </a:t>
            </a:r>
            <a:r>
              <a:rPr lang="en-US" sz="2000" dirty="0" smtClean="0"/>
              <a:t>the spectacular </a:t>
            </a:r>
            <a:r>
              <a:rPr lang="en-US" sz="2000" dirty="0"/>
              <a:t>Enron/</a:t>
            </a:r>
            <a:r>
              <a:rPr lang="en-US" sz="2000" dirty="0" err="1"/>
              <a:t>Worldcom</a:t>
            </a:r>
            <a:r>
              <a:rPr lang="en-US" sz="2000" dirty="0"/>
              <a:t> bankruptcies.</a:t>
            </a:r>
          </a:p>
          <a:p>
            <a:pPr marL="285750" lvl="0" indent="-285750">
              <a:buFont typeface="Arial" pitchFamily="34" charset="0"/>
              <a:buChar char="•"/>
            </a:pPr>
            <a:r>
              <a:rPr lang="en-US" sz="2000" b="1" dirty="0"/>
              <a:t>Consumer Product Safety </a:t>
            </a:r>
            <a:r>
              <a:rPr lang="en-US" sz="2000" b="1" dirty="0" smtClean="0"/>
              <a:t>reform </a:t>
            </a:r>
            <a:r>
              <a:rPr lang="en-US" sz="2000" dirty="0" smtClean="0"/>
              <a:t>—</a:t>
            </a:r>
            <a:r>
              <a:rPr lang="en-US" sz="2000" dirty="0"/>
              <a:t>First, send boats full of millions of lead-laden Chinese toys intended for children</a:t>
            </a:r>
          </a:p>
          <a:p>
            <a:pPr marL="285750" lvl="0" indent="-285750">
              <a:buFont typeface="Arial" pitchFamily="34" charset="0"/>
              <a:buChar char="•"/>
            </a:pPr>
            <a:r>
              <a:rPr lang="en-US" sz="2000" b="1" dirty="0"/>
              <a:t>Food safety </a:t>
            </a:r>
            <a:r>
              <a:rPr lang="en-US" sz="2000" b="1" dirty="0" smtClean="0"/>
              <a:t>modernization</a:t>
            </a:r>
            <a:r>
              <a:rPr lang="en-US" sz="2000" dirty="0" smtClean="0"/>
              <a:t> —After publication </a:t>
            </a:r>
            <a:r>
              <a:rPr lang="en-US" sz="2000" dirty="0"/>
              <a:t>of the 1906 “The Jungle,” </a:t>
            </a:r>
            <a:r>
              <a:rPr lang="en-US" sz="2000" dirty="0" smtClean="0"/>
              <a:t>Congress finally did act</a:t>
            </a:r>
            <a:r>
              <a:rPr lang="en-US" sz="2000" dirty="0"/>
              <a:t>, </a:t>
            </a:r>
            <a:r>
              <a:rPr lang="en-US" sz="2000" dirty="0" smtClean="0"/>
              <a:t>105 years later, </a:t>
            </a:r>
            <a:r>
              <a:rPr lang="en-US" sz="2000" b="1" dirty="0" smtClean="0"/>
              <a:t>in </a:t>
            </a:r>
            <a:r>
              <a:rPr lang="en-US" sz="2000" b="1" dirty="0"/>
              <a:t>2011</a:t>
            </a:r>
            <a:r>
              <a:rPr lang="en-US" sz="2000" dirty="0"/>
              <a:t>.</a:t>
            </a:r>
          </a:p>
          <a:p>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1730" y="820259"/>
            <a:ext cx="3187900" cy="765748"/>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7087" y="1586007"/>
            <a:ext cx="3187900" cy="970466"/>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43693" y="4191000"/>
            <a:ext cx="2706510" cy="1930961"/>
          </a:xfrm>
          <a:prstGeom prst="rect">
            <a:avLst/>
          </a:prstGeom>
        </p:spPr>
      </p:pic>
    </p:spTree>
    <p:extLst>
      <p:ext uri="{BB962C8B-B14F-4D97-AF65-F5344CB8AC3E}">
        <p14:creationId xmlns:p14="http://schemas.microsoft.com/office/powerpoint/2010/main" val="2601650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0E62E5-ECCF-4AD5-A476-C4C9904C243F}" type="datetime1">
              <a:rPr lang="en-US" smtClean="0"/>
              <a:t>4/5/2013</a:t>
            </a:fld>
            <a:endParaRPr lang="en-US"/>
          </a:p>
        </p:txBody>
      </p:sp>
      <p:sp>
        <p:nvSpPr>
          <p:cNvPr id="3" name="Footer Placeholder 2"/>
          <p:cNvSpPr>
            <a:spLocks noGrp="1"/>
          </p:cNvSpPr>
          <p:nvPr>
            <p:ph type="ftr" sz="quarter" idx="11"/>
          </p:nvPr>
        </p:nvSpPr>
        <p:spPr/>
        <p:txBody>
          <a:bodyPr/>
          <a:lstStyle/>
          <a:p>
            <a:r>
              <a:rPr lang="en-US" dirty="0" smtClean="0"/>
              <a:t>For </a:t>
            </a:r>
            <a:r>
              <a:rPr lang="en-US" dirty="0" smtClean="0"/>
              <a:t>Coalition for </a:t>
            </a:r>
            <a:r>
              <a:rPr lang="en-US" dirty="0" smtClean="0"/>
              <a:t>Sensible Safeguards</a:t>
            </a:r>
            <a:endParaRPr lang="en-US" dirty="0"/>
          </a:p>
        </p:txBody>
      </p:sp>
      <p:sp>
        <p:nvSpPr>
          <p:cNvPr id="4" name="Slide Number Placeholder 3"/>
          <p:cNvSpPr>
            <a:spLocks noGrp="1"/>
          </p:cNvSpPr>
          <p:nvPr>
            <p:ph type="sldNum" sz="quarter" idx="12"/>
          </p:nvPr>
        </p:nvSpPr>
        <p:spPr/>
        <p:txBody>
          <a:bodyPr/>
          <a:lstStyle/>
          <a:p>
            <a:fld id="{6A07CCB5-88F7-432C-8C00-048C285CC0C5}" type="slidenum">
              <a:rPr lang="en-US" smtClean="0"/>
              <a:t>4</a:t>
            </a:fld>
            <a:endParaRPr lang="en-US"/>
          </a:p>
        </p:txBody>
      </p:sp>
      <p:sp>
        <p:nvSpPr>
          <p:cNvPr id="5" name="TextBox 4"/>
          <p:cNvSpPr txBox="1"/>
          <p:nvPr/>
        </p:nvSpPr>
        <p:spPr>
          <a:xfrm>
            <a:off x="381000" y="838200"/>
            <a:ext cx="8077200" cy="5324535"/>
          </a:xfrm>
          <a:prstGeom prst="rect">
            <a:avLst/>
          </a:prstGeom>
          <a:noFill/>
        </p:spPr>
        <p:txBody>
          <a:bodyPr wrap="square" rtlCol="0">
            <a:spAutoFit/>
          </a:bodyPr>
          <a:lstStyle/>
          <a:p>
            <a:r>
              <a:rPr lang="en-US" sz="2400" b="1" dirty="0" smtClean="0"/>
              <a:t>Congress may act </a:t>
            </a:r>
            <a:r>
              <a:rPr lang="en-US" sz="2400" b="1" u="sng" dirty="0" smtClean="0"/>
              <a:t>only</a:t>
            </a:r>
            <a:r>
              <a:rPr lang="en-US" sz="2400" b="1" dirty="0" smtClean="0"/>
              <a:t> after the States (or cities) lead:</a:t>
            </a:r>
          </a:p>
          <a:p>
            <a:endParaRPr lang="en-US" dirty="0"/>
          </a:p>
          <a:p>
            <a:r>
              <a:rPr lang="en-US" sz="2000" b="1" dirty="0"/>
              <a:t>Consumers and workers are better off if </a:t>
            </a:r>
            <a:r>
              <a:rPr lang="en-US" sz="2000" b="1" dirty="0" smtClean="0"/>
              <a:t>states can </a:t>
            </a:r>
            <a:r>
              <a:rPr lang="en-US" sz="2000" b="1" dirty="0"/>
              <a:t>lead the way</a:t>
            </a:r>
            <a:r>
              <a:rPr lang="en-US" sz="2000" b="1" dirty="0" smtClean="0"/>
              <a:t>:</a:t>
            </a:r>
          </a:p>
          <a:p>
            <a:endParaRPr lang="en-US" sz="2000" b="1" dirty="0"/>
          </a:p>
          <a:p>
            <a:pPr marL="285750" lvl="0" indent="-285750">
              <a:buFont typeface="Arial" pitchFamily="34" charset="0"/>
              <a:buChar char="•"/>
            </a:pPr>
            <a:r>
              <a:rPr lang="en-US" sz="2400" dirty="0"/>
              <a:t>Community right to know act/Toxic Use Reduction Act—worker </a:t>
            </a:r>
            <a:r>
              <a:rPr lang="en-US" sz="2400" dirty="0" smtClean="0"/>
              <a:t>committees first/then, cities </a:t>
            </a:r>
            <a:r>
              <a:rPr lang="en-US" sz="2400" dirty="0"/>
              <a:t>and </a:t>
            </a:r>
            <a:r>
              <a:rPr lang="en-US" sz="2400" b="1" dirty="0"/>
              <a:t>states/finally Congress.</a:t>
            </a:r>
          </a:p>
          <a:p>
            <a:pPr marL="285750" lvl="0" indent="-285750">
              <a:buFont typeface="Arial" pitchFamily="34" charset="0"/>
              <a:buChar char="•"/>
            </a:pPr>
            <a:r>
              <a:rPr lang="en-US" sz="2400" dirty="0"/>
              <a:t>Free credit reports and other privacy and identity theft reforms—states, states and more states</a:t>
            </a:r>
            <a:r>
              <a:rPr lang="en-US" sz="2400" dirty="0" smtClean="0"/>
              <a:t>.</a:t>
            </a:r>
            <a:r>
              <a:rPr lang="en-US" sz="2400" b="1" dirty="0" smtClean="0"/>
              <a:t> Last, Congress.</a:t>
            </a:r>
            <a:endParaRPr lang="en-US" sz="2400" b="1" dirty="0"/>
          </a:p>
          <a:p>
            <a:pPr marL="285750" lvl="0" indent="-285750">
              <a:buFont typeface="Arial" pitchFamily="34" charset="0"/>
              <a:buChar char="•"/>
            </a:pPr>
            <a:r>
              <a:rPr lang="en-US" sz="2400" dirty="0"/>
              <a:t>Outdoor air pollution laws, Smoke-free indoor air laws, do-not-call lists, predatory lending reforms (although </a:t>
            </a:r>
            <a:r>
              <a:rPr lang="en-US" sz="2400" dirty="0" smtClean="0"/>
              <a:t>first long </a:t>
            </a:r>
            <a:r>
              <a:rPr lang="en-US" sz="2400" dirty="0"/>
              <a:t>preempted by feds), organic food labeling, </a:t>
            </a:r>
            <a:r>
              <a:rPr lang="en-US" sz="2400" dirty="0" err="1"/>
              <a:t>etc</a:t>
            </a:r>
            <a:r>
              <a:rPr lang="en-US" sz="2400" dirty="0"/>
              <a:t>—</a:t>
            </a:r>
            <a:r>
              <a:rPr lang="en-US" sz="2400" b="1" dirty="0"/>
              <a:t>all </a:t>
            </a:r>
            <a:r>
              <a:rPr lang="en-US" sz="2400" b="1" dirty="0" smtClean="0"/>
              <a:t>finally passed Congress only </a:t>
            </a:r>
            <a:r>
              <a:rPr lang="en-US" sz="2400" dirty="0" smtClean="0"/>
              <a:t>after </a:t>
            </a:r>
            <a:r>
              <a:rPr lang="en-US" sz="2400" dirty="0"/>
              <a:t>numerous cities and states led the way.</a:t>
            </a:r>
          </a:p>
          <a:p>
            <a:endParaRPr lang="en-US" dirty="0"/>
          </a:p>
        </p:txBody>
      </p:sp>
    </p:spTree>
    <p:extLst>
      <p:ext uri="{BB962C8B-B14F-4D97-AF65-F5344CB8AC3E}">
        <p14:creationId xmlns:p14="http://schemas.microsoft.com/office/powerpoint/2010/main" val="1836933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0E62E5-ECCF-4AD5-A476-C4C9904C243F}" type="datetime1">
              <a:rPr lang="en-US" smtClean="0"/>
              <a:t>4/5/2013</a:t>
            </a:fld>
            <a:endParaRPr lang="en-US"/>
          </a:p>
        </p:txBody>
      </p:sp>
      <p:sp>
        <p:nvSpPr>
          <p:cNvPr id="3" name="Footer Placeholder 2"/>
          <p:cNvSpPr>
            <a:spLocks noGrp="1"/>
          </p:cNvSpPr>
          <p:nvPr>
            <p:ph type="ftr" sz="quarter" idx="11"/>
          </p:nvPr>
        </p:nvSpPr>
        <p:spPr/>
        <p:txBody>
          <a:bodyPr/>
          <a:lstStyle/>
          <a:p>
            <a:r>
              <a:rPr lang="en-US" dirty="0" smtClean="0"/>
              <a:t>For </a:t>
            </a:r>
            <a:r>
              <a:rPr lang="en-US" dirty="0" smtClean="0"/>
              <a:t>Coalition </a:t>
            </a:r>
            <a:r>
              <a:rPr lang="en-US" dirty="0" smtClean="0"/>
              <a:t>for Sensible Safeguards</a:t>
            </a:r>
            <a:endParaRPr lang="en-US" dirty="0"/>
          </a:p>
        </p:txBody>
      </p:sp>
      <p:sp>
        <p:nvSpPr>
          <p:cNvPr id="4" name="Slide Number Placeholder 3"/>
          <p:cNvSpPr>
            <a:spLocks noGrp="1"/>
          </p:cNvSpPr>
          <p:nvPr>
            <p:ph type="sldNum" sz="quarter" idx="12"/>
          </p:nvPr>
        </p:nvSpPr>
        <p:spPr/>
        <p:txBody>
          <a:bodyPr/>
          <a:lstStyle/>
          <a:p>
            <a:fld id="{6A07CCB5-88F7-432C-8C00-048C285CC0C5}" type="slidenum">
              <a:rPr lang="en-US" smtClean="0"/>
              <a:t>5</a:t>
            </a:fld>
            <a:endParaRPr lang="en-US"/>
          </a:p>
        </p:txBody>
      </p:sp>
      <p:sp>
        <p:nvSpPr>
          <p:cNvPr id="5" name="TextBox 4"/>
          <p:cNvSpPr txBox="1"/>
          <p:nvPr/>
        </p:nvSpPr>
        <p:spPr>
          <a:xfrm>
            <a:off x="914400" y="1066800"/>
            <a:ext cx="7315200" cy="5324535"/>
          </a:xfrm>
          <a:prstGeom prst="rect">
            <a:avLst/>
          </a:prstGeom>
          <a:noFill/>
        </p:spPr>
        <p:txBody>
          <a:bodyPr wrap="square" rtlCol="0">
            <a:spAutoFit/>
          </a:bodyPr>
          <a:lstStyle/>
          <a:p>
            <a:r>
              <a:rPr lang="en-US" sz="2400" dirty="0"/>
              <a:t>This </a:t>
            </a:r>
            <a:r>
              <a:rPr lang="en-US" sz="2400" dirty="0" smtClean="0"/>
              <a:t>fight is </a:t>
            </a:r>
            <a:r>
              <a:rPr lang="en-US" sz="2400" dirty="0"/>
              <a:t>nothing new to the US Chamber of Commerce and NAM. </a:t>
            </a:r>
            <a:endParaRPr lang="en-US" sz="2400" dirty="0" smtClean="0"/>
          </a:p>
          <a:p>
            <a:endParaRPr lang="en-US" sz="2400" dirty="0"/>
          </a:p>
          <a:p>
            <a:r>
              <a:rPr lang="en-US" sz="2400" dirty="0" smtClean="0"/>
              <a:t>They’ve </a:t>
            </a:r>
            <a:r>
              <a:rPr lang="en-US" sz="2400" dirty="0"/>
              <a:t>always had greater power in DC than the states, which are closer to the voters. </a:t>
            </a:r>
            <a:endParaRPr lang="en-US" sz="2400" dirty="0" smtClean="0"/>
          </a:p>
          <a:p>
            <a:endParaRPr lang="en-US" sz="2400" dirty="0"/>
          </a:p>
          <a:p>
            <a:r>
              <a:rPr lang="en-US" sz="2800" b="1" dirty="0" smtClean="0"/>
              <a:t>Now, they </a:t>
            </a:r>
            <a:r>
              <a:rPr lang="en-US" sz="2800" b="1" dirty="0"/>
              <a:t>see international treaties as an ever better way to limit public </a:t>
            </a:r>
            <a:r>
              <a:rPr lang="en-US" sz="2800" b="1" dirty="0" smtClean="0"/>
              <a:t>protections than federal preemption.</a:t>
            </a:r>
          </a:p>
          <a:p>
            <a:endParaRPr lang="en-US" sz="2800" dirty="0"/>
          </a:p>
          <a:p>
            <a:r>
              <a:rPr lang="en-US" sz="2800" b="1" dirty="0" smtClean="0"/>
              <a:t>International harmonization is a way to eliminate sensible safeguards and public protections once and for all.</a:t>
            </a:r>
            <a:endParaRPr lang="en-US" sz="2800" b="1" dirty="0"/>
          </a:p>
        </p:txBody>
      </p:sp>
    </p:spTree>
    <p:extLst>
      <p:ext uri="{BB962C8B-B14F-4D97-AF65-F5344CB8AC3E}">
        <p14:creationId xmlns:p14="http://schemas.microsoft.com/office/powerpoint/2010/main" val="2522324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0E62E5-ECCF-4AD5-A476-C4C9904C243F}" type="datetime1">
              <a:rPr lang="en-US" smtClean="0"/>
              <a:t>4/5/2013</a:t>
            </a:fld>
            <a:endParaRPr lang="en-US"/>
          </a:p>
        </p:txBody>
      </p:sp>
      <p:sp>
        <p:nvSpPr>
          <p:cNvPr id="3" name="Footer Placeholder 2"/>
          <p:cNvSpPr>
            <a:spLocks noGrp="1"/>
          </p:cNvSpPr>
          <p:nvPr>
            <p:ph type="ftr" sz="quarter" idx="11"/>
          </p:nvPr>
        </p:nvSpPr>
        <p:spPr/>
        <p:txBody>
          <a:bodyPr/>
          <a:lstStyle/>
          <a:p>
            <a:r>
              <a:rPr lang="en-US" dirty="0" smtClean="0"/>
              <a:t>For </a:t>
            </a:r>
            <a:r>
              <a:rPr lang="en-US" dirty="0" smtClean="0"/>
              <a:t>Coalition </a:t>
            </a:r>
            <a:r>
              <a:rPr lang="en-US" dirty="0" smtClean="0"/>
              <a:t>for Sensible Safeguards</a:t>
            </a:r>
            <a:endParaRPr lang="en-US" dirty="0"/>
          </a:p>
        </p:txBody>
      </p:sp>
      <p:sp>
        <p:nvSpPr>
          <p:cNvPr id="4" name="Slide Number Placeholder 3"/>
          <p:cNvSpPr>
            <a:spLocks noGrp="1"/>
          </p:cNvSpPr>
          <p:nvPr>
            <p:ph type="sldNum" sz="quarter" idx="12"/>
          </p:nvPr>
        </p:nvSpPr>
        <p:spPr/>
        <p:txBody>
          <a:bodyPr/>
          <a:lstStyle/>
          <a:p>
            <a:fld id="{6A07CCB5-88F7-432C-8C00-048C285CC0C5}" type="slidenum">
              <a:rPr lang="en-US" smtClean="0"/>
              <a:t>6</a:t>
            </a:fld>
            <a:endParaRPr lang="en-US"/>
          </a:p>
        </p:txBody>
      </p:sp>
      <p:sp>
        <p:nvSpPr>
          <p:cNvPr id="5" name="TextBox 4"/>
          <p:cNvSpPr txBox="1"/>
          <p:nvPr/>
        </p:nvSpPr>
        <p:spPr>
          <a:xfrm>
            <a:off x="533400" y="1371600"/>
            <a:ext cx="7848600" cy="3816429"/>
          </a:xfrm>
          <a:prstGeom prst="rect">
            <a:avLst/>
          </a:prstGeom>
          <a:noFill/>
        </p:spPr>
        <p:txBody>
          <a:bodyPr wrap="square" rtlCol="0">
            <a:spAutoFit/>
          </a:bodyPr>
          <a:lstStyle/>
          <a:p>
            <a:r>
              <a:rPr lang="en-US" sz="3200" dirty="0"/>
              <a:t>But, in many areas, our best chance to increase US protections is to </a:t>
            </a:r>
            <a:endParaRPr lang="en-US" sz="3200" dirty="0" smtClean="0"/>
          </a:p>
          <a:p>
            <a:endParaRPr lang="en-US" sz="3200" dirty="0"/>
          </a:p>
          <a:p>
            <a:pPr marL="342900" indent="-342900">
              <a:buAutoNum type="arabicParenR"/>
            </a:pPr>
            <a:r>
              <a:rPr lang="en-US" sz="3200" b="1" dirty="0"/>
              <a:t>C</a:t>
            </a:r>
            <a:r>
              <a:rPr lang="en-US" sz="3200" b="1" dirty="0" smtClean="0"/>
              <a:t>ontinue </a:t>
            </a:r>
            <a:r>
              <a:rPr lang="en-US" sz="3200" b="1" dirty="0"/>
              <a:t>to work with European allies and </a:t>
            </a:r>
            <a:endParaRPr lang="en-US" sz="3200" b="1" dirty="0" smtClean="0"/>
          </a:p>
          <a:p>
            <a:pPr marL="342900" indent="-342900">
              <a:buAutoNum type="arabicParenR"/>
            </a:pPr>
            <a:endParaRPr lang="en-US" sz="3200" b="1" dirty="0"/>
          </a:p>
          <a:p>
            <a:pPr marL="342900" indent="-342900">
              <a:buAutoNum type="arabicParenR"/>
            </a:pPr>
            <a:r>
              <a:rPr lang="en-US" sz="3200" b="1" dirty="0" smtClean="0"/>
              <a:t>Continue </a:t>
            </a:r>
            <a:r>
              <a:rPr lang="en-US" sz="3200" b="1" dirty="0"/>
              <a:t>to insist that trade policies preserve stronger </a:t>
            </a:r>
            <a:r>
              <a:rPr lang="en-US" sz="3200" b="1" dirty="0" smtClean="0"/>
              <a:t>local laws</a:t>
            </a:r>
            <a:r>
              <a:rPr lang="en-US" sz="3200" b="1" dirty="0"/>
              <a:t>.</a:t>
            </a:r>
          </a:p>
          <a:p>
            <a:endParaRPr lang="en-US" dirty="0"/>
          </a:p>
        </p:txBody>
      </p:sp>
    </p:spTree>
    <p:extLst>
      <p:ext uri="{BB962C8B-B14F-4D97-AF65-F5344CB8AC3E}">
        <p14:creationId xmlns:p14="http://schemas.microsoft.com/office/powerpoint/2010/main" val="3295044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0E62E5-ECCF-4AD5-A476-C4C9904C243F}" type="datetime1">
              <a:rPr lang="en-US" smtClean="0"/>
              <a:t>4/5/2013</a:t>
            </a:fld>
            <a:endParaRPr lang="en-US"/>
          </a:p>
        </p:txBody>
      </p:sp>
      <p:sp>
        <p:nvSpPr>
          <p:cNvPr id="3" name="Footer Placeholder 2"/>
          <p:cNvSpPr>
            <a:spLocks noGrp="1"/>
          </p:cNvSpPr>
          <p:nvPr>
            <p:ph type="ftr" sz="quarter" idx="11"/>
          </p:nvPr>
        </p:nvSpPr>
        <p:spPr/>
        <p:txBody>
          <a:bodyPr/>
          <a:lstStyle/>
          <a:p>
            <a:r>
              <a:rPr lang="en-US" dirty="0" smtClean="0"/>
              <a:t>For </a:t>
            </a:r>
            <a:r>
              <a:rPr lang="en-US" dirty="0" smtClean="0"/>
              <a:t>Coalition </a:t>
            </a:r>
            <a:r>
              <a:rPr lang="en-US" dirty="0" smtClean="0"/>
              <a:t>for Sensible Safeguards</a:t>
            </a:r>
            <a:endParaRPr lang="en-US" dirty="0"/>
          </a:p>
        </p:txBody>
      </p:sp>
      <p:sp>
        <p:nvSpPr>
          <p:cNvPr id="4" name="Slide Number Placeholder 3"/>
          <p:cNvSpPr>
            <a:spLocks noGrp="1"/>
          </p:cNvSpPr>
          <p:nvPr>
            <p:ph type="sldNum" sz="quarter" idx="12"/>
          </p:nvPr>
        </p:nvSpPr>
        <p:spPr/>
        <p:txBody>
          <a:bodyPr/>
          <a:lstStyle/>
          <a:p>
            <a:fld id="{6A07CCB5-88F7-432C-8C00-048C285CC0C5}" type="slidenum">
              <a:rPr lang="en-US" smtClean="0"/>
              <a:t>7</a:t>
            </a:fld>
            <a:endParaRPr lang="en-US"/>
          </a:p>
        </p:txBody>
      </p:sp>
      <p:sp>
        <p:nvSpPr>
          <p:cNvPr id="5" name="TextBox 4"/>
          <p:cNvSpPr txBox="1"/>
          <p:nvPr/>
        </p:nvSpPr>
        <p:spPr>
          <a:xfrm>
            <a:off x="820387" y="1295400"/>
            <a:ext cx="7086600" cy="2215991"/>
          </a:xfrm>
          <a:prstGeom prst="rect">
            <a:avLst/>
          </a:prstGeom>
          <a:noFill/>
        </p:spPr>
        <p:txBody>
          <a:bodyPr wrap="square" rtlCol="0">
            <a:spAutoFit/>
          </a:bodyPr>
          <a:lstStyle/>
          <a:p>
            <a:r>
              <a:rPr lang="en-US" sz="2400" dirty="0" smtClean="0"/>
              <a:t>Examples include:</a:t>
            </a:r>
          </a:p>
          <a:p>
            <a:pPr marL="285750" lvl="0" indent="-285750">
              <a:buFont typeface="Arial" pitchFamily="34" charset="0"/>
              <a:buChar char="•"/>
            </a:pPr>
            <a:r>
              <a:rPr lang="en-US" sz="2400" dirty="0" smtClean="0"/>
              <a:t>Privacy—President Obama </a:t>
            </a:r>
            <a:r>
              <a:rPr lang="en-US" sz="2400" dirty="0"/>
              <a:t>has proposed a strong privacy bill of rights, but </a:t>
            </a:r>
            <a:r>
              <a:rPr lang="en-US" sz="2400" dirty="0" smtClean="0"/>
              <a:t>best US </a:t>
            </a:r>
            <a:r>
              <a:rPr lang="en-US" sz="2400" dirty="0"/>
              <a:t>chance is through </a:t>
            </a:r>
            <a:r>
              <a:rPr lang="en-US" sz="2400" dirty="0" smtClean="0"/>
              <a:t>defending the even stronger Euro laws and strengthening proposals.</a:t>
            </a:r>
            <a:endParaRPr lang="en-US" sz="2400" dirty="0"/>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20000">
            <a:off x="5181600" y="3276600"/>
            <a:ext cx="3491237" cy="2192908"/>
          </a:xfrm>
          <a:prstGeom prst="rect">
            <a:avLst/>
          </a:prstGeom>
          <a:ln>
            <a:solidFill>
              <a:schemeClr val="tx1"/>
            </a:solidFill>
          </a:ln>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0000">
            <a:off x="552467" y="3791280"/>
            <a:ext cx="4058887" cy="1163548"/>
          </a:xfrm>
          <a:prstGeom prst="rect">
            <a:avLst/>
          </a:prstGeom>
          <a:ln>
            <a:solidFill>
              <a:schemeClr val="tx1"/>
            </a:solidFill>
          </a:ln>
        </p:spPr>
      </p:pic>
    </p:spTree>
    <p:extLst>
      <p:ext uri="{BB962C8B-B14F-4D97-AF65-F5344CB8AC3E}">
        <p14:creationId xmlns:p14="http://schemas.microsoft.com/office/powerpoint/2010/main" val="199259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0E62E5-ECCF-4AD5-A476-C4C9904C243F}" type="datetime1">
              <a:rPr lang="en-US" smtClean="0"/>
              <a:t>4/5/2013</a:t>
            </a:fld>
            <a:endParaRPr lang="en-US"/>
          </a:p>
        </p:txBody>
      </p:sp>
      <p:sp>
        <p:nvSpPr>
          <p:cNvPr id="3" name="Footer Placeholder 2"/>
          <p:cNvSpPr>
            <a:spLocks noGrp="1"/>
          </p:cNvSpPr>
          <p:nvPr>
            <p:ph type="ftr" sz="quarter" idx="11"/>
          </p:nvPr>
        </p:nvSpPr>
        <p:spPr/>
        <p:txBody>
          <a:bodyPr/>
          <a:lstStyle/>
          <a:p>
            <a:r>
              <a:rPr lang="en-US" dirty="0" smtClean="0"/>
              <a:t>For </a:t>
            </a:r>
            <a:r>
              <a:rPr lang="en-US" dirty="0" smtClean="0"/>
              <a:t>Coalition </a:t>
            </a:r>
            <a:r>
              <a:rPr lang="en-US" dirty="0" smtClean="0"/>
              <a:t>for Sensible Safeguards</a:t>
            </a:r>
            <a:endParaRPr lang="en-US" dirty="0"/>
          </a:p>
        </p:txBody>
      </p:sp>
      <p:sp>
        <p:nvSpPr>
          <p:cNvPr id="4" name="Slide Number Placeholder 3"/>
          <p:cNvSpPr>
            <a:spLocks noGrp="1"/>
          </p:cNvSpPr>
          <p:nvPr>
            <p:ph type="sldNum" sz="quarter" idx="12"/>
          </p:nvPr>
        </p:nvSpPr>
        <p:spPr/>
        <p:txBody>
          <a:bodyPr/>
          <a:lstStyle/>
          <a:p>
            <a:fld id="{6A07CCB5-88F7-432C-8C00-048C285CC0C5}" type="slidenum">
              <a:rPr lang="en-US" smtClean="0"/>
              <a:t>8</a:t>
            </a:fld>
            <a:endParaRPr lang="en-US"/>
          </a:p>
        </p:txBody>
      </p:sp>
      <p:sp>
        <p:nvSpPr>
          <p:cNvPr id="5" name="Rectangle 4"/>
          <p:cNvSpPr/>
          <p:nvPr/>
        </p:nvSpPr>
        <p:spPr>
          <a:xfrm>
            <a:off x="762000" y="1446894"/>
            <a:ext cx="7239000" cy="2431435"/>
          </a:xfrm>
          <a:prstGeom prst="rect">
            <a:avLst/>
          </a:prstGeom>
        </p:spPr>
        <p:txBody>
          <a:bodyPr wrap="square">
            <a:spAutoFit/>
          </a:bodyPr>
          <a:lstStyle/>
          <a:p>
            <a:pPr lvl="0"/>
            <a:r>
              <a:rPr lang="en-US" sz="3200" b="1" dirty="0" smtClean="0"/>
              <a:t>Protecting the US from chemical hazards: </a:t>
            </a:r>
          </a:p>
          <a:p>
            <a:pPr lvl="0"/>
            <a:r>
              <a:rPr lang="en-US" sz="2400" dirty="0" smtClean="0"/>
              <a:t>REACH remains the best template to strengthen weak US protections (Toxic Substances Control Act) because  European regulators rely on the Precautionary Principle, which is supported by US Health and safety groups but opposed by US industry.</a:t>
            </a:r>
          </a:p>
        </p:txBody>
      </p:sp>
      <p:sp>
        <p:nvSpPr>
          <p:cNvPr id="6" name="TextBox 5"/>
          <p:cNvSpPr txBox="1"/>
          <p:nvPr/>
        </p:nvSpPr>
        <p:spPr>
          <a:xfrm>
            <a:off x="1117270" y="4191000"/>
            <a:ext cx="6705600" cy="1754326"/>
          </a:xfrm>
          <a:prstGeom prst="rect">
            <a:avLst/>
          </a:prstGeom>
          <a:solidFill>
            <a:srgbClr val="FFFF00">
              <a:alpha val="22000"/>
            </a:srgbClr>
          </a:solidFill>
          <a:ln>
            <a:solidFill>
              <a:schemeClr val="tx1"/>
            </a:solidFill>
          </a:ln>
        </p:spPr>
        <p:txBody>
          <a:bodyPr wrap="square" rtlCol="0">
            <a:spAutoFit/>
          </a:bodyPr>
          <a:lstStyle/>
          <a:p>
            <a:r>
              <a:rPr lang="en-US" b="1" dirty="0" smtClean="0"/>
              <a:t>“A </a:t>
            </a:r>
            <a:r>
              <a:rPr lang="en-US" b="1" dirty="0"/>
              <a:t>More Precautionary Policy: EU’s </a:t>
            </a:r>
            <a:r>
              <a:rPr lang="en-US" b="1" dirty="0" smtClean="0"/>
              <a:t>REACH</a:t>
            </a:r>
          </a:p>
          <a:p>
            <a:r>
              <a:rPr lang="en-US" dirty="0" smtClean="0"/>
              <a:t>The </a:t>
            </a:r>
            <a:r>
              <a:rPr lang="en-US" dirty="0"/>
              <a:t>U.S. approach to chemicals policy </a:t>
            </a:r>
            <a:r>
              <a:rPr lang="en-US" dirty="0" smtClean="0"/>
              <a:t>has fallen </a:t>
            </a:r>
            <a:r>
              <a:rPr lang="en-US" dirty="0"/>
              <a:t>behind global </a:t>
            </a:r>
            <a:r>
              <a:rPr lang="en-US" dirty="0" smtClean="0"/>
              <a:t>changes</a:t>
            </a:r>
            <a:r>
              <a:rPr lang="en-US" dirty="0"/>
              <a:t>, led by the </a:t>
            </a:r>
            <a:r>
              <a:rPr lang="en-US" dirty="0" smtClean="0"/>
              <a:t>European Union </a:t>
            </a:r>
            <a:r>
              <a:rPr lang="en-US" dirty="0"/>
              <a:t>(EU). Most important among the</a:t>
            </a:r>
          </a:p>
          <a:p>
            <a:r>
              <a:rPr lang="en-US" dirty="0"/>
              <a:t>EU’s new legislation is the 2006 regulation </a:t>
            </a:r>
            <a:r>
              <a:rPr lang="en-US" dirty="0" smtClean="0"/>
              <a:t>on the </a:t>
            </a:r>
            <a:r>
              <a:rPr lang="en-US" dirty="0"/>
              <a:t>Registration, Evaluation, Authorization</a:t>
            </a:r>
            <a:r>
              <a:rPr lang="en-US" dirty="0" smtClean="0"/>
              <a:t>, and </a:t>
            </a:r>
            <a:r>
              <a:rPr lang="en-US" dirty="0"/>
              <a:t>Restriction of Chemicals (REACH</a:t>
            </a:r>
            <a:r>
              <a:rPr lang="en-US" dirty="0" smtClean="0"/>
              <a:t>).”</a:t>
            </a:r>
          </a:p>
          <a:p>
            <a:r>
              <a:rPr lang="en-US" sz="1600" b="1" i="1" dirty="0" smtClean="0"/>
              <a:t>- Center on Occupation Safety and Health, University of California</a:t>
            </a:r>
            <a:endParaRPr lang="en-US" sz="1600" b="1" i="1" dirty="0"/>
          </a:p>
        </p:txBody>
      </p:sp>
    </p:spTree>
    <p:extLst>
      <p:ext uri="{BB962C8B-B14F-4D97-AF65-F5344CB8AC3E}">
        <p14:creationId xmlns:p14="http://schemas.microsoft.com/office/powerpoint/2010/main" val="3267206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0E62E5-ECCF-4AD5-A476-C4C9904C243F}" type="datetime1">
              <a:rPr lang="en-US" smtClean="0"/>
              <a:t>4/5/2013</a:t>
            </a:fld>
            <a:endParaRPr lang="en-US"/>
          </a:p>
        </p:txBody>
      </p:sp>
      <p:sp>
        <p:nvSpPr>
          <p:cNvPr id="3" name="Footer Placeholder 2"/>
          <p:cNvSpPr>
            <a:spLocks noGrp="1"/>
          </p:cNvSpPr>
          <p:nvPr>
            <p:ph type="ftr" sz="quarter" idx="11"/>
          </p:nvPr>
        </p:nvSpPr>
        <p:spPr/>
        <p:txBody>
          <a:bodyPr/>
          <a:lstStyle/>
          <a:p>
            <a:r>
              <a:rPr lang="en-US" dirty="0" smtClean="0"/>
              <a:t>For </a:t>
            </a:r>
            <a:r>
              <a:rPr lang="en-US" dirty="0" smtClean="0"/>
              <a:t>Coalition </a:t>
            </a:r>
            <a:r>
              <a:rPr lang="en-US" dirty="0" smtClean="0"/>
              <a:t>for Sensible Safeguards</a:t>
            </a:r>
            <a:endParaRPr lang="en-US" dirty="0"/>
          </a:p>
        </p:txBody>
      </p:sp>
      <p:sp>
        <p:nvSpPr>
          <p:cNvPr id="4" name="Slide Number Placeholder 3"/>
          <p:cNvSpPr>
            <a:spLocks noGrp="1"/>
          </p:cNvSpPr>
          <p:nvPr>
            <p:ph type="sldNum" sz="quarter" idx="12"/>
          </p:nvPr>
        </p:nvSpPr>
        <p:spPr/>
        <p:txBody>
          <a:bodyPr/>
          <a:lstStyle/>
          <a:p>
            <a:fld id="{6A07CCB5-88F7-432C-8C00-048C285CC0C5}" type="slidenum">
              <a:rPr lang="en-US" smtClean="0"/>
              <a:t>9</a:t>
            </a:fld>
            <a:endParaRPr lang="en-US"/>
          </a:p>
        </p:txBody>
      </p:sp>
      <p:sp>
        <p:nvSpPr>
          <p:cNvPr id="5" name="Rectangle 4"/>
          <p:cNvSpPr/>
          <p:nvPr/>
        </p:nvSpPr>
        <p:spPr>
          <a:xfrm>
            <a:off x="533400" y="990600"/>
            <a:ext cx="7620000" cy="738664"/>
          </a:xfrm>
          <a:prstGeom prst="rect">
            <a:avLst/>
          </a:prstGeom>
        </p:spPr>
        <p:txBody>
          <a:bodyPr wrap="square">
            <a:spAutoFit/>
          </a:bodyPr>
          <a:lstStyle/>
          <a:p>
            <a:pPr lvl="0"/>
            <a:r>
              <a:rPr lang="en-US" sz="2400" b="1" dirty="0" smtClean="0"/>
              <a:t>Genetically Modified Food Labeling: </a:t>
            </a:r>
            <a:r>
              <a:rPr lang="en-US" dirty="0" smtClean="0"/>
              <a:t>Despite defeat of Prop. 37 on California ballot (2012), voters in CA support labeling.</a:t>
            </a:r>
          </a:p>
        </p:txBody>
      </p:sp>
      <p:sp>
        <p:nvSpPr>
          <p:cNvPr id="6" name="TextBox 5"/>
          <p:cNvSpPr txBox="1"/>
          <p:nvPr/>
        </p:nvSpPr>
        <p:spPr>
          <a:xfrm>
            <a:off x="2057400" y="1729264"/>
            <a:ext cx="6553200" cy="1477328"/>
          </a:xfrm>
          <a:prstGeom prst="rect">
            <a:avLst/>
          </a:prstGeom>
          <a:noFill/>
        </p:spPr>
        <p:txBody>
          <a:bodyPr wrap="square" rtlCol="0">
            <a:spAutoFit/>
          </a:bodyPr>
          <a:lstStyle/>
          <a:p>
            <a:r>
              <a:rPr lang="en-US" dirty="0" smtClean="0"/>
              <a:t>“The results of our poll show that voters continue to strongly support the concept of labeling,” said Robert G. Meadow, Ph.D., a partner at Lake Research Partners.  “The campaign simply was outspent.”</a:t>
            </a:r>
          </a:p>
          <a:p>
            <a:r>
              <a:rPr lang="en-US" b="1" i="1" dirty="0" smtClean="0"/>
              <a:t>-- Poll for TACD member Center for Food Safety.</a:t>
            </a:r>
            <a:endParaRPr lang="en-US" b="1" i="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5676" y="3861171"/>
            <a:ext cx="3007724" cy="2492979"/>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3829470"/>
            <a:ext cx="2851617" cy="2524680"/>
          </a:xfrm>
          <a:prstGeom prst="rect">
            <a:avLst/>
          </a:prstGeom>
        </p:spPr>
      </p:pic>
      <p:sp>
        <p:nvSpPr>
          <p:cNvPr id="9" name="TextBox 8"/>
          <p:cNvSpPr txBox="1"/>
          <p:nvPr/>
        </p:nvSpPr>
        <p:spPr>
          <a:xfrm>
            <a:off x="1219200" y="3483591"/>
            <a:ext cx="6248400" cy="369332"/>
          </a:xfrm>
          <a:prstGeom prst="rect">
            <a:avLst/>
          </a:prstGeom>
          <a:noFill/>
        </p:spPr>
        <p:txBody>
          <a:bodyPr wrap="square" rtlCol="0">
            <a:spAutoFit/>
          </a:bodyPr>
          <a:lstStyle/>
          <a:p>
            <a:r>
              <a:rPr lang="en-US" dirty="0" smtClean="0"/>
              <a:t>Below: Green means GMO labeling; blue GMO import ban.</a:t>
            </a:r>
            <a:endParaRPr lang="en-US" dirty="0"/>
          </a:p>
        </p:txBody>
      </p:sp>
    </p:spTree>
    <p:extLst>
      <p:ext uri="{BB962C8B-B14F-4D97-AF65-F5344CB8AC3E}">
        <p14:creationId xmlns:p14="http://schemas.microsoft.com/office/powerpoint/2010/main" val="52972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737</Words>
  <Application>Microsoft Office PowerPoint</Application>
  <PresentationFormat>On-screen Show (4:3)</PresentationFormat>
  <Paragraphs>79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TACD founded 1998. Steering Committee is CFA, USPIRG, Consumers Union and Public Citizen. Has some funding from EC, recognized by both governments as advisory organization.   TACD has advocated stronger protections in health, food, safety, financial, intellectual property and other consumer matters in treaties and agreements between the governments.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Mierzwinski</dc:creator>
  <cp:lastModifiedBy>Sandra Brazinskaite</cp:lastModifiedBy>
  <cp:revision>18</cp:revision>
  <dcterms:created xsi:type="dcterms:W3CDTF">2013-04-05T17:18:16Z</dcterms:created>
  <dcterms:modified xsi:type="dcterms:W3CDTF">2013-04-05T20:37:07Z</dcterms:modified>
</cp:coreProperties>
</file>