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notesSlides/notesSlide10.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11.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notesSlides/notesSlide14.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8"/>
  </p:notesMasterIdLst>
  <p:handoutMasterIdLst>
    <p:handoutMasterId r:id="rId19"/>
  </p:handoutMasterIdLst>
  <p:sldIdLst>
    <p:sldId id="256" r:id="rId2"/>
    <p:sldId id="273" r:id="rId3"/>
    <p:sldId id="274" r:id="rId4"/>
    <p:sldId id="257" r:id="rId5"/>
    <p:sldId id="275" r:id="rId6"/>
    <p:sldId id="271" r:id="rId7"/>
    <p:sldId id="261" r:id="rId8"/>
    <p:sldId id="262" r:id="rId9"/>
    <p:sldId id="272" r:id="rId10"/>
    <p:sldId id="263" r:id="rId11"/>
    <p:sldId id="264" r:id="rId12"/>
    <p:sldId id="265" r:id="rId13"/>
    <p:sldId id="266" r:id="rId14"/>
    <p:sldId id="267" r:id="rId15"/>
    <p:sldId id="269" r:id="rId16"/>
    <p:sldId id="270" r:id="rId17"/>
  </p:sldIdLst>
  <p:sldSz cx="9144000" cy="6858000" type="screen4x3"/>
  <p:notesSz cx="9296400" cy="7010400"/>
  <p:embeddedFontLst>
    <p:embeddedFont>
      <p:font typeface="Calibri"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682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083" autoAdjust="0"/>
    <p:restoredTop sz="90105" autoAdjust="0"/>
  </p:normalViewPr>
  <p:slideViewPr>
    <p:cSldViewPr snapToGrid="0">
      <p:cViewPr>
        <p:scale>
          <a:sx n="100" d="100"/>
          <a:sy n="100" d="100"/>
        </p:scale>
        <p:origin x="-1589" y="1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75" d="100"/>
          <a:sy n="75" d="100"/>
        </p:scale>
        <p:origin x="-1002" y="-612"/>
      </p:cViewPr>
      <p:guideLst>
        <p:guide orient="horz" pos="2208"/>
        <p:guide pos="29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60"/>
      <c:rAngAx val="1"/>
    </c:view3D>
    <c:floor>
      <c:thickness val="0"/>
      <c:spPr>
        <a:noFill/>
        <a:ln w="9525">
          <a:noFill/>
        </a:ln>
      </c:spPr>
    </c:floor>
    <c:sideWall>
      <c:thickness val="0"/>
    </c:sideWall>
    <c:backWall>
      <c:thickness val="0"/>
    </c:backWall>
    <c:plotArea>
      <c:layout>
        <c:manualLayout>
          <c:layoutTarget val="inner"/>
          <c:xMode val="edge"/>
          <c:yMode val="edge"/>
          <c:x val="3.6038181766525609E-2"/>
          <c:y val="3.3833137002650462E-2"/>
          <c:w val="0.92685078024257417"/>
          <c:h val="0.9571557000579376"/>
        </c:manualLayout>
      </c:layout>
      <c:bar3DChart>
        <c:barDir val="bar"/>
        <c:grouping val="stacked"/>
        <c:varyColors val="0"/>
        <c:ser>
          <c:idx val="0"/>
          <c:order val="0"/>
          <c:tx>
            <c:strRef>
              <c:f>Sheet1!#REF!</c:f>
              <c:strCache>
                <c:ptCount val="1"/>
                <c:pt idx="0">
                  <c:v>#REF!</c:v>
                </c:pt>
              </c:strCache>
            </c:strRef>
          </c:tx>
          <c:spPr>
            <a:solidFill>
              <a:srgbClr val="004C99"/>
            </a:solidFill>
          </c:spPr>
          <c:invertIfNegative val="0"/>
          <c:val>
            <c:numRef>
              <c:f>Sheet1!$A$2:$C$2</c:f>
              <c:numCache>
                <c:formatCode>General</c:formatCode>
                <c:ptCount val="3"/>
                <c:pt idx="0" formatCode="0%">
                  <c:v>0.36</c:v>
                </c:pt>
                <c:pt idx="2" formatCode="0%">
                  <c:v>0.64</c:v>
                </c:pt>
              </c:numCache>
            </c:numRef>
          </c:val>
        </c:ser>
        <c:ser>
          <c:idx val="1"/>
          <c:order val="1"/>
          <c:tx>
            <c:strRef>
              <c:f>Sheet1!#REF!</c:f>
              <c:strCache>
                <c:ptCount val="1"/>
                <c:pt idx="0">
                  <c:v>#REF!</c:v>
                </c:pt>
              </c:strCache>
            </c:strRef>
          </c:tx>
          <c:spPr>
            <a:solidFill>
              <a:srgbClr val="79A4FF"/>
            </a:solidFill>
          </c:spPr>
          <c:invertIfNegative val="0"/>
          <c:val>
            <c:numRef>
              <c:f>Sheet1!$A$3:$C$3</c:f>
              <c:numCache>
                <c:formatCode>General</c:formatCode>
                <c:ptCount val="3"/>
                <c:pt idx="0" formatCode="0%">
                  <c:v>0.25</c:v>
                </c:pt>
                <c:pt idx="2" formatCode="0%">
                  <c:v>0.2</c:v>
                </c:pt>
              </c:numCache>
            </c:numRef>
          </c:val>
        </c:ser>
        <c:ser>
          <c:idx val="2"/>
          <c:order val="2"/>
          <c:tx>
            <c:strRef>
              <c:f>Sheet1!#REF!</c:f>
              <c:strCache>
                <c:ptCount val="1"/>
                <c:pt idx="0">
                  <c:v>#REF!</c:v>
                </c:pt>
              </c:strCache>
            </c:strRef>
          </c:tx>
          <c:spPr>
            <a:solidFill>
              <a:srgbClr val="C00000"/>
            </a:solidFill>
          </c:spPr>
          <c:invertIfNegative val="0"/>
          <c:dLbls>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Sheet1!$A$4:$C$4</c:f>
              <c:numCache>
                <c:formatCode>General</c:formatCode>
                <c:ptCount val="3"/>
              </c:numCache>
            </c:numRef>
          </c:val>
        </c:ser>
        <c:ser>
          <c:idx val="3"/>
          <c:order val="3"/>
          <c:tx>
            <c:strRef>
              <c:f>Sheet1!#REF!</c:f>
              <c:strCache>
                <c:ptCount val="1"/>
                <c:pt idx="0">
                  <c:v>#REF!</c:v>
                </c:pt>
              </c:strCache>
            </c:strRef>
          </c:tx>
          <c:spPr>
            <a:solidFill>
              <a:srgbClr val="FF6600"/>
            </a:solidFill>
          </c:spPr>
          <c:invertIfNegative val="0"/>
          <c:val>
            <c:numRef>
              <c:f>Sheet1!$A$5:$C$5</c:f>
              <c:numCache>
                <c:formatCode>General</c:formatCode>
                <c:ptCount val="3"/>
              </c:numCache>
            </c:numRef>
          </c:val>
        </c:ser>
        <c:dLbls>
          <c:showLegendKey val="0"/>
          <c:showVal val="0"/>
          <c:showCatName val="0"/>
          <c:showSerName val="0"/>
          <c:showPercent val="0"/>
          <c:showBubbleSize val="0"/>
        </c:dLbls>
        <c:gapWidth val="25"/>
        <c:shape val="box"/>
        <c:axId val="37129728"/>
        <c:axId val="34164672"/>
        <c:axId val="0"/>
      </c:bar3DChart>
      <c:catAx>
        <c:axId val="37129728"/>
        <c:scaling>
          <c:orientation val="minMax"/>
        </c:scaling>
        <c:delete val="1"/>
        <c:axPos val="l"/>
        <c:numFmt formatCode="General" sourceLinked="1"/>
        <c:majorTickMark val="out"/>
        <c:minorTickMark val="none"/>
        <c:tickLblPos val="nextTo"/>
        <c:crossAx val="34164672"/>
        <c:crosses val="autoZero"/>
        <c:auto val="1"/>
        <c:lblAlgn val="ctr"/>
        <c:lblOffset val="100"/>
        <c:noMultiLvlLbl val="0"/>
      </c:catAx>
      <c:valAx>
        <c:axId val="34164672"/>
        <c:scaling>
          <c:orientation val="minMax"/>
          <c:max val="1"/>
          <c:min val="0"/>
        </c:scaling>
        <c:delete val="1"/>
        <c:axPos val="b"/>
        <c:numFmt formatCode="0%" sourceLinked="1"/>
        <c:majorTickMark val="out"/>
        <c:minorTickMark val="none"/>
        <c:tickLblPos val="nextTo"/>
        <c:crossAx val="37129728"/>
        <c:crosses val="autoZero"/>
        <c:crossBetween val="between"/>
        <c:majorUnit val="0.1"/>
      </c:valAx>
      <c:spPr>
        <a:noFill/>
        <a:ln w="25400">
          <a:noFill/>
        </a:ln>
      </c:spPr>
    </c:plotArea>
    <c:plotVisOnly val="1"/>
    <c:dispBlanksAs val="gap"/>
    <c:showDLblsOverMax val="0"/>
  </c:chart>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hPercent val="70"/>
      <c:rotY val="20"/>
      <c:depthPercent val="40"/>
      <c:rAngAx val="1"/>
    </c:view3D>
    <c:floor>
      <c:thickness val="0"/>
      <c:spPr>
        <a:noFill/>
        <a:ln w="9525">
          <a:noFill/>
        </a:ln>
      </c:spPr>
    </c:floor>
    <c:sideWall>
      <c:thickness val="0"/>
    </c:sideWall>
    <c:backWall>
      <c:thickness val="0"/>
    </c:backWall>
    <c:plotArea>
      <c:layout>
        <c:manualLayout>
          <c:layoutTarget val="inner"/>
          <c:xMode val="edge"/>
          <c:yMode val="edge"/>
          <c:x val="0.26226162258280955"/>
          <c:y val="0.16801024174123239"/>
          <c:w val="0.73614891303790075"/>
          <c:h val="0.81892392393245583"/>
        </c:manualLayout>
      </c:layout>
      <c:bar3DChart>
        <c:barDir val="col"/>
        <c:grouping val="clustered"/>
        <c:varyColors val="0"/>
        <c:ser>
          <c:idx val="0"/>
          <c:order val="0"/>
          <c:tx>
            <c:strRef>
              <c:f>Sheet1!$A$2</c:f>
              <c:strCache>
                <c:ptCount val="1"/>
                <c:pt idx="0">
                  <c:v>Agree more with opponents of Clean Water Rule</c:v>
                </c:pt>
              </c:strCache>
            </c:strRef>
          </c:tx>
          <c:spPr>
            <a:solidFill>
              <a:srgbClr val="C00000"/>
            </a:solidFill>
          </c:spPr>
          <c:invertIfNegative val="0"/>
          <c:dLbls>
            <c:dLbl>
              <c:idx val="0"/>
              <c:layout>
                <c:manualLayout>
                  <c:x val="3.1530217407438419E-3"/>
                  <c:y val="-3.8056122362972295E-3"/>
                </c:manualLayout>
              </c:layout>
              <c:showLegendKey val="0"/>
              <c:showVal val="1"/>
              <c:showCatName val="0"/>
              <c:showSerName val="0"/>
              <c:showPercent val="0"/>
              <c:showBubbleSize val="0"/>
            </c:dLbl>
            <c:dLbl>
              <c:idx val="1"/>
              <c:layout>
                <c:manualLayout>
                  <c:x val="5.7852648620664165E-3"/>
                  <c:y val="-5.8202976234395763E-3"/>
                </c:manualLayout>
              </c:layout>
              <c:showLegendKey val="0"/>
              <c:showVal val="1"/>
              <c:showCatName val="0"/>
              <c:showSerName val="0"/>
              <c:showPercent val="0"/>
              <c:showBubbleSize val="0"/>
            </c:dLbl>
            <c:dLbl>
              <c:idx val="2"/>
              <c:layout>
                <c:manualLayout>
                  <c:x val="-2.7346296604315859E-3"/>
                  <c:y val="-2.9100849292489862E-3"/>
                </c:manualLayout>
              </c:layout>
              <c:showLegendKey val="0"/>
              <c:showVal val="1"/>
              <c:showCatName val="0"/>
              <c:showSerName val="0"/>
              <c:showPercent val="0"/>
              <c:showBubbleSize val="0"/>
            </c:dLbl>
            <c:dLbl>
              <c:idx val="3"/>
              <c:layout>
                <c:manualLayout>
                  <c:x val="1.735579458619925E-2"/>
                  <c:y val="-2.9101488117197882E-3"/>
                </c:manualLayout>
              </c:layout>
              <c:showLegendKey val="0"/>
              <c:showVal val="1"/>
              <c:showCatName val="0"/>
              <c:showSerName val="0"/>
              <c:showPercent val="0"/>
              <c:showBubbleSize val="0"/>
            </c:dLbl>
            <c:dLbl>
              <c:idx val="4"/>
              <c:layout>
                <c:manualLayout>
                  <c:x val="2.0248427017232565E-2"/>
                  <c:y val="-2.9101488117197882E-3"/>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Sheet1!$B$2:$D$2</c:f>
              <c:numCache>
                <c:formatCode>General</c:formatCode>
                <c:ptCount val="3"/>
                <c:pt idx="0" formatCode="0%">
                  <c:v>0.17</c:v>
                </c:pt>
                <c:pt idx="2" formatCode="0%">
                  <c:v>0.21</c:v>
                </c:pt>
              </c:numCache>
            </c:numRef>
          </c:val>
        </c:ser>
        <c:ser>
          <c:idx val="1"/>
          <c:order val="1"/>
          <c:tx>
            <c:strRef>
              <c:f>Sheet1!$A$3</c:f>
              <c:strCache>
                <c:ptCount val="1"/>
                <c:pt idx="0">
                  <c:v>Agree more with supporters of Clean Water Rule</c:v>
                </c:pt>
              </c:strCache>
            </c:strRef>
          </c:tx>
          <c:spPr>
            <a:solidFill>
              <a:srgbClr val="004C99"/>
            </a:solidFill>
          </c:spPr>
          <c:invertIfNegative val="0"/>
          <c:dLbls>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Sheet1!$B$3:$D$3</c:f>
              <c:numCache>
                <c:formatCode>General</c:formatCode>
                <c:ptCount val="3"/>
                <c:pt idx="0" formatCode="0%">
                  <c:v>0.78</c:v>
                </c:pt>
                <c:pt idx="2" formatCode="0%">
                  <c:v>0.74</c:v>
                </c:pt>
              </c:numCache>
            </c:numRef>
          </c:val>
        </c:ser>
        <c:dLbls>
          <c:showLegendKey val="0"/>
          <c:showVal val="0"/>
          <c:showCatName val="0"/>
          <c:showSerName val="0"/>
          <c:showPercent val="0"/>
          <c:showBubbleSize val="0"/>
        </c:dLbls>
        <c:gapWidth val="279"/>
        <c:shape val="box"/>
        <c:axId val="74960384"/>
        <c:axId val="32467200"/>
        <c:axId val="0"/>
      </c:bar3DChart>
      <c:catAx>
        <c:axId val="74960384"/>
        <c:scaling>
          <c:orientation val="minMax"/>
        </c:scaling>
        <c:delete val="1"/>
        <c:axPos val="b"/>
        <c:numFmt formatCode="General" sourceLinked="1"/>
        <c:majorTickMark val="out"/>
        <c:minorTickMark val="none"/>
        <c:tickLblPos val="nextTo"/>
        <c:crossAx val="32467200"/>
        <c:crosses val="autoZero"/>
        <c:auto val="1"/>
        <c:lblAlgn val="ctr"/>
        <c:lblOffset val="100"/>
        <c:noMultiLvlLbl val="0"/>
      </c:catAx>
      <c:valAx>
        <c:axId val="32467200"/>
        <c:scaling>
          <c:orientation val="minMax"/>
          <c:max val="1"/>
          <c:min val="0"/>
        </c:scaling>
        <c:delete val="1"/>
        <c:axPos val="l"/>
        <c:numFmt formatCode="0%" sourceLinked="1"/>
        <c:majorTickMark val="out"/>
        <c:minorTickMark val="none"/>
        <c:tickLblPos val="nextTo"/>
        <c:crossAx val="74960384"/>
        <c:crosses val="autoZero"/>
        <c:crossBetween val="between"/>
      </c:valAx>
    </c:plotArea>
    <c:legend>
      <c:legendPos val="t"/>
      <c:layout>
        <c:manualLayout>
          <c:xMode val="edge"/>
          <c:yMode val="edge"/>
          <c:x val="1.8210756218341343E-2"/>
          <c:y val="2.4054984770542909E-2"/>
          <c:w val="0.95404170128757881"/>
          <c:h val="4.6368161352503823E-2"/>
        </c:manualLayout>
      </c:layout>
      <c:overlay val="0"/>
      <c:spPr>
        <a:ln>
          <a:solidFill>
            <a:srgbClr val="000000">
              <a:lumMod val="65000"/>
              <a:lumOff val="35000"/>
            </a:srgbClr>
          </a:solidFill>
        </a:ln>
      </c:spPr>
      <c:txPr>
        <a:bodyPr/>
        <a:lstStyle/>
        <a:p>
          <a:pPr>
            <a:defRPr sz="1200">
              <a:solidFill>
                <a:schemeClr val="tx1">
                  <a:lumMod val="65000"/>
                  <a:lumOff val="35000"/>
                </a:schemeClr>
              </a:solidFill>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hPercent val="70"/>
      <c:rotY val="20"/>
      <c:depthPercent val="40"/>
      <c:rAngAx val="1"/>
    </c:view3D>
    <c:floor>
      <c:thickness val="0"/>
      <c:spPr>
        <a:noFill/>
        <a:ln w="9525">
          <a:noFill/>
        </a:ln>
      </c:spPr>
    </c:floor>
    <c:sideWall>
      <c:thickness val="0"/>
    </c:sideWall>
    <c:backWall>
      <c:thickness val="0"/>
    </c:backWall>
    <c:plotArea>
      <c:layout>
        <c:manualLayout>
          <c:layoutTarget val="inner"/>
          <c:xMode val="edge"/>
          <c:yMode val="edge"/>
          <c:x val="0.23683019251417345"/>
          <c:y val="9.8250785906657964E-2"/>
          <c:w val="0.76158034310653666"/>
          <c:h val="0.88868337976703027"/>
        </c:manualLayout>
      </c:layout>
      <c:bar3DChart>
        <c:barDir val="col"/>
        <c:grouping val="clustered"/>
        <c:varyColors val="0"/>
        <c:ser>
          <c:idx val="0"/>
          <c:order val="0"/>
          <c:spPr>
            <a:solidFill>
              <a:srgbClr val="C00000"/>
            </a:solidFill>
          </c:spPr>
          <c:invertIfNegative val="0"/>
          <c:dPt>
            <c:idx val="2"/>
            <c:invertIfNegative val="0"/>
            <c:bubble3D val="0"/>
            <c:spPr>
              <a:solidFill>
                <a:srgbClr val="004C99"/>
              </a:solidFill>
            </c:spPr>
          </c:dPt>
          <c:dLbls>
            <c:dLbl>
              <c:idx val="0"/>
              <c:layout>
                <c:manualLayout>
                  <c:x val="1.5868736775061881E-2"/>
                  <c:y val="-3.8056122362972295E-3"/>
                </c:manualLayout>
              </c:layout>
              <c:showLegendKey val="0"/>
              <c:showVal val="1"/>
              <c:showCatName val="0"/>
              <c:showSerName val="0"/>
              <c:showPercent val="0"/>
              <c:showBubbleSize val="0"/>
            </c:dLbl>
            <c:dLbl>
              <c:idx val="1"/>
              <c:layout>
                <c:manualLayout>
                  <c:x val="5.7852648620664165E-3"/>
                  <c:y val="-5.8202976234395763E-3"/>
                </c:manualLayout>
              </c:layout>
              <c:showLegendKey val="0"/>
              <c:showVal val="1"/>
              <c:showCatName val="0"/>
              <c:showSerName val="0"/>
              <c:showPercent val="0"/>
              <c:showBubbleSize val="0"/>
            </c:dLbl>
            <c:dLbl>
              <c:idx val="2"/>
              <c:layout>
                <c:manualLayout>
                  <c:x val="6.8021566153069427E-3"/>
                  <c:y val="-1.012658036041186E-2"/>
                </c:manualLayout>
              </c:layout>
              <c:showLegendKey val="0"/>
              <c:showVal val="1"/>
              <c:showCatName val="0"/>
              <c:showSerName val="0"/>
              <c:showPercent val="0"/>
              <c:showBubbleSize val="0"/>
            </c:dLbl>
            <c:dLbl>
              <c:idx val="3"/>
              <c:layout>
                <c:manualLayout>
                  <c:x val="1.735579458619925E-2"/>
                  <c:y val="-2.9101488117197882E-3"/>
                </c:manualLayout>
              </c:layout>
              <c:showLegendKey val="0"/>
              <c:showVal val="1"/>
              <c:showCatName val="0"/>
              <c:showSerName val="0"/>
              <c:showPercent val="0"/>
              <c:showBubbleSize val="0"/>
            </c:dLbl>
            <c:dLbl>
              <c:idx val="4"/>
              <c:layout>
                <c:manualLayout>
                  <c:x val="2.0248427017232565E-2"/>
                  <c:y val="-2.9101488117197882E-3"/>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Sheet1!$B$2:$D$2</c:f>
              <c:numCache>
                <c:formatCode>General</c:formatCode>
                <c:ptCount val="3"/>
                <c:pt idx="0" formatCode="0%">
                  <c:v>0.22</c:v>
                </c:pt>
                <c:pt idx="2" formatCode="0%">
                  <c:v>0.74</c:v>
                </c:pt>
              </c:numCache>
            </c:numRef>
          </c:val>
        </c:ser>
        <c:dLbls>
          <c:showLegendKey val="0"/>
          <c:showVal val="0"/>
          <c:showCatName val="0"/>
          <c:showSerName val="0"/>
          <c:showPercent val="0"/>
          <c:showBubbleSize val="0"/>
        </c:dLbls>
        <c:gapWidth val="279"/>
        <c:shape val="box"/>
        <c:axId val="46530560"/>
        <c:axId val="32468928"/>
        <c:axId val="0"/>
      </c:bar3DChart>
      <c:catAx>
        <c:axId val="46530560"/>
        <c:scaling>
          <c:orientation val="minMax"/>
        </c:scaling>
        <c:delete val="1"/>
        <c:axPos val="b"/>
        <c:numFmt formatCode="General" sourceLinked="1"/>
        <c:majorTickMark val="out"/>
        <c:minorTickMark val="none"/>
        <c:tickLblPos val="nextTo"/>
        <c:crossAx val="32468928"/>
        <c:crosses val="autoZero"/>
        <c:auto val="1"/>
        <c:lblAlgn val="ctr"/>
        <c:lblOffset val="100"/>
        <c:noMultiLvlLbl val="0"/>
      </c:catAx>
      <c:valAx>
        <c:axId val="32468928"/>
        <c:scaling>
          <c:orientation val="minMax"/>
          <c:max val="1"/>
          <c:min val="0"/>
        </c:scaling>
        <c:delete val="1"/>
        <c:axPos val="l"/>
        <c:numFmt formatCode="0%" sourceLinked="1"/>
        <c:majorTickMark val="out"/>
        <c:minorTickMark val="none"/>
        <c:tickLblPos val="nextTo"/>
        <c:crossAx val="465305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60"/>
      <c:rAngAx val="1"/>
    </c:view3D>
    <c:floor>
      <c:thickness val="0"/>
      <c:spPr>
        <a:noFill/>
        <a:ln w="9525">
          <a:noFill/>
        </a:ln>
      </c:spPr>
    </c:floor>
    <c:sideWall>
      <c:thickness val="0"/>
    </c:sideWall>
    <c:backWall>
      <c:thickness val="0"/>
    </c:backWall>
    <c:plotArea>
      <c:layout>
        <c:manualLayout>
          <c:layoutTarget val="inner"/>
          <c:xMode val="edge"/>
          <c:yMode val="edge"/>
          <c:x val="3.6038181766525609E-2"/>
          <c:y val="0.13204438480827174"/>
          <c:w val="0.9639618739105158"/>
          <c:h val="0.85894449424354546"/>
        </c:manualLayout>
      </c:layout>
      <c:bar3DChart>
        <c:barDir val="bar"/>
        <c:grouping val="stacked"/>
        <c:varyColors val="0"/>
        <c:ser>
          <c:idx val="0"/>
          <c:order val="0"/>
          <c:spPr>
            <a:solidFill>
              <a:srgbClr val="067AB4"/>
            </a:solidFill>
          </c:spPr>
          <c:invertIfNegative val="0"/>
          <c:dLbls>
            <c:dLbl>
              <c:idx val="0"/>
              <c:layout>
                <c:manualLayout>
                  <c:x val="0.40312193126979901"/>
                  <c:y val="-1.4030384251926055E-2"/>
                </c:manualLayout>
              </c:layout>
              <c:showLegendKey val="0"/>
              <c:showVal val="1"/>
              <c:showCatName val="0"/>
              <c:showSerName val="0"/>
              <c:showPercent val="0"/>
              <c:showBubbleSize val="0"/>
            </c:dLbl>
            <c:dLbl>
              <c:idx val="1"/>
              <c:layout>
                <c:manualLayout>
                  <c:x val="0.40312193126979884"/>
                  <c:y val="-1.1224130643577952E-2"/>
                </c:manualLayout>
              </c:layout>
              <c:showLegendKey val="0"/>
              <c:showVal val="1"/>
              <c:showCatName val="0"/>
              <c:showSerName val="0"/>
              <c:showPercent val="0"/>
              <c:showBubbleSize val="0"/>
            </c:dLbl>
            <c:dLbl>
              <c:idx val="2"/>
              <c:layout>
                <c:manualLayout>
                  <c:x val="0.40948701439511159"/>
                  <c:y val="-8.4180979826834635E-3"/>
                </c:manualLayout>
              </c:layout>
              <c:showLegendKey val="0"/>
              <c:showVal val="1"/>
              <c:showCatName val="0"/>
              <c:showSerName val="0"/>
              <c:showPercent val="0"/>
              <c:showBubbleSize val="0"/>
            </c:dLbl>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Sheet1!$B$2:$B$4</c:f>
              <c:numCache>
                <c:formatCode>0%</c:formatCode>
                <c:ptCount val="3"/>
                <c:pt idx="0">
                  <c:v>0.61</c:v>
                </c:pt>
                <c:pt idx="1">
                  <c:v>0.61</c:v>
                </c:pt>
                <c:pt idx="2">
                  <c:v>0.62</c:v>
                </c:pt>
              </c:numCache>
            </c:numRef>
          </c:val>
        </c:ser>
        <c:dLbls>
          <c:showLegendKey val="0"/>
          <c:showVal val="0"/>
          <c:showCatName val="0"/>
          <c:showSerName val="0"/>
          <c:showPercent val="0"/>
          <c:showBubbleSize val="0"/>
        </c:dLbls>
        <c:gapWidth val="217"/>
        <c:shape val="box"/>
        <c:axId val="43513344"/>
        <c:axId val="32449664"/>
        <c:axId val="0"/>
      </c:bar3DChart>
      <c:catAx>
        <c:axId val="43513344"/>
        <c:scaling>
          <c:orientation val="minMax"/>
        </c:scaling>
        <c:delete val="1"/>
        <c:axPos val="l"/>
        <c:numFmt formatCode="General" sourceLinked="1"/>
        <c:majorTickMark val="out"/>
        <c:minorTickMark val="none"/>
        <c:tickLblPos val="nextTo"/>
        <c:crossAx val="32449664"/>
        <c:crosses val="autoZero"/>
        <c:auto val="1"/>
        <c:lblAlgn val="ctr"/>
        <c:lblOffset val="100"/>
        <c:noMultiLvlLbl val="0"/>
      </c:catAx>
      <c:valAx>
        <c:axId val="32449664"/>
        <c:scaling>
          <c:orientation val="minMax"/>
          <c:max val="0.8"/>
          <c:min val="0"/>
        </c:scaling>
        <c:delete val="1"/>
        <c:axPos val="b"/>
        <c:numFmt formatCode="0%" sourceLinked="1"/>
        <c:majorTickMark val="out"/>
        <c:minorTickMark val="none"/>
        <c:tickLblPos val="nextTo"/>
        <c:crossAx val="43513344"/>
        <c:crosses val="autoZero"/>
        <c:crossBetween val="between"/>
        <c:majorUnit val="0.1"/>
      </c:valAx>
      <c:spPr>
        <a:noFill/>
        <a:ln w="25400">
          <a:noFill/>
        </a:ln>
      </c:spPr>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50"/>
      <c:rAngAx val="1"/>
    </c:view3D>
    <c:floor>
      <c:thickness val="0"/>
      <c:spPr>
        <a:noFill/>
        <a:ln w="9525">
          <a:noFill/>
        </a:ln>
      </c:spPr>
    </c:floor>
    <c:sideWall>
      <c:thickness val="0"/>
    </c:sideWall>
    <c:backWall>
      <c:thickness val="0"/>
    </c:backWall>
    <c:plotArea>
      <c:layout>
        <c:manualLayout>
          <c:layoutTarget val="inner"/>
          <c:xMode val="edge"/>
          <c:yMode val="edge"/>
          <c:x val="3.6983668149807948E-2"/>
          <c:y val="0"/>
          <c:w val="0.96301630564769047"/>
          <c:h val="0.97755173871284406"/>
        </c:manualLayout>
      </c:layout>
      <c:bar3DChart>
        <c:barDir val="col"/>
        <c:grouping val="stacked"/>
        <c:varyColors val="0"/>
        <c:ser>
          <c:idx val="0"/>
          <c:order val="0"/>
          <c:spPr>
            <a:solidFill>
              <a:srgbClr val="004C99"/>
            </a:solidFill>
          </c:spPr>
          <c:invertIfNegative val="0"/>
          <c:dLbls>
            <c:dLbl>
              <c:idx val="0"/>
              <c:delete val="1"/>
            </c:dLbl>
            <c:txPr>
              <a:bodyPr/>
              <a:lstStyle/>
              <a:p>
                <a:pPr>
                  <a:defRPr sz="1200" b="1">
                    <a:solidFill>
                      <a:schemeClr val="bg1"/>
                    </a:solidFill>
                  </a:defRPr>
                </a:pPr>
                <a:endParaRPr lang="en-US"/>
              </a:p>
            </c:txPr>
            <c:showLegendKey val="0"/>
            <c:showVal val="1"/>
            <c:showCatName val="0"/>
            <c:showSerName val="0"/>
            <c:showPercent val="0"/>
            <c:showBubbleSize val="0"/>
            <c:showLeaderLines val="0"/>
          </c:dLbls>
          <c:val>
            <c:numRef>
              <c:f>Sheet1!$B$2:$D$2</c:f>
              <c:numCache>
                <c:formatCode>General</c:formatCode>
                <c:ptCount val="3"/>
                <c:pt idx="0" formatCode="0%">
                  <c:v>0.21</c:v>
                </c:pt>
              </c:numCache>
            </c:numRef>
          </c:val>
        </c:ser>
        <c:ser>
          <c:idx val="1"/>
          <c:order val="1"/>
          <c:spPr>
            <a:solidFill>
              <a:srgbClr val="79A4FF"/>
            </a:solidFill>
          </c:spPr>
          <c:invertIfNegative val="0"/>
          <c:val>
            <c:numRef>
              <c:f>Sheet1!$B$3:$D$3</c:f>
              <c:numCache>
                <c:formatCode>General</c:formatCode>
                <c:ptCount val="3"/>
                <c:pt idx="0" formatCode="0%">
                  <c:v>0.11</c:v>
                </c:pt>
              </c:numCache>
            </c:numRef>
          </c:val>
        </c:ser>
        <c:ser>
          <c:idx val="2"/>
          <c:order val="2"/>
          <c:spPr>
            <a:solidFill>
              <a:srgbClr val="FFC000"/>
            </a:solidFill>
          </c:spPr>
          <c:invertIfNegative val="0"/>
          <c:dLbls>
            <c:dLbl>
              <c:idx val="1"/>
              <c:layout>
                <c:manualLayout>
                  <c:x val="2.0730068820240224E-2"/>
                  <c:y val="-0.16274989433188031"/>
                </c:manualLayout>
              </c:layout>
              <c:showLegendKey val="0"/>
              <c:showVal val="1"/>
              <c:showCatName val="0"/>
              <c:showSerName val="0"/>
              <c:showPercent val="0"/>
              <c:showBubbleSize val="0"/>
            </c:dLbl>
            <c:dLbl>
              <c:idx val="2"/>
              <c:layout>
                <c:manualLayout>
                  <c:x val="1.5073210703071516E-2"/>
                  <c:y val="-0.31146962535928818"/>
                </c:manualLayout>
              </c:layout>
              <c:showLegendKey val="0"/>
              <c:showVal val="1"/>
              <c:showCatName val="0"/>
              <c:showSerName val="0"/>
              <c:showPercent val="0"/>
              <c:showBubbleSize val="0"/>
            </c:dLbl>
            <c:dLbl>
              <c:idx val="6"/>
              <c:layout>
                <c:manualLayout>
                  <c:x val="2.0948435002183026E-2"/>
                  <c:y val="-0.31427565802018265"/>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Sheet1!$B$4:$D$4</c:f>
              <c:numCache>
                <c:formatCode>General</c:formatCode>
                <c:ptCount val="3"/>
                <c:pt idx="2" formatCode="0%">
                  <c:v>0.6</c:v>
                </c:pt>
              </c:numCache>
            </c:numRef>
          </c:val>
        </c:ser>
        <c:ser>
          <c:idx val="3"/>
          <c:order val="3"/>
          <c:invertIfNegative val="0"/>
          <c:dLbls>
            <c:dLbl>
              <c:idx val="1"/>
              <c:layout>
                <c:manualLayout>
                  <c:x val="1.2058568562457213E-2"/>
                  <c:y val="-8.4180979826834743E-2"/>
                </c:manualLayout>
              </c:layout>
              <c:showLegendKey val="0"/>
              <c:showVal val="1"/>
              <c:showCatName val="0"/>
              <c:showSerName val="0"/>
              <c:showPercent val="0"/>
              <c:showBubbleSize val="0"/>
            </c:dLbl>
            <c:txPr>
              <a:bodyPr/>
              <a:lstStyle/>
              <a:p>
                <a:pPr>
                  <a:defRPr sz="1400" b="1">
                    <a:latin typeface="Arial" pitchFamily="34" charset="0"/>
                    <a:cs typeface="Arial" pitchFamily="34" charset="0"/>
                  </a:defRPr>
                </a:pPr>
                <a:endParaRPr lang="en-US"/>
              </a:p>
            </c:txPr>
            <c:showLegendKey val="0"/>
            <c:showVal val="0"/>
            <c:showCatName val="0"/>
            <c:showSerName val="0"/>
            <c:showPercent val="0"/>
            <c:showBubbleSize val="0"/>
          </c:dLbls>
          <c:val>
            <c:numRef>
              <c:f>Sheet1!$B$5:$D$5</c:f>
              <c:numCache>
                <c:formatCode>0%</c:formatCode>
                <c:ptCount val="3"/>
                <c:pt idx="1">
                  <c:v>0.08</c:v>
                </c:pt>
              </c:numCache>
            </c:numRef>
          </c:val>
        </c:ser>
        <c:dLbls>
          <c:showLegendKey val="0"/>
          <c:showVal val="0"/>
          <c:showCatName val="0"/>
          <c:showSerName val="0"/>
          <c:showPercent val="0"/>
          <c:showBubbleSize val="0"/>
        </c:dLbls>
        <c:gapWidth val="31"/>
        <c:shape val="box"/>
        <c:axId val="43639808"/>
        <c:axId val="32453120"/>
        <c:axId val="0"/>
      </c:bar3DChart>
      <c:catAx>
        <c:axId val="43639808"/>
        <c:scaling>
          <c:orientation val="minMax"/>
        </c:scaling>
        <c:delete val="1"/>
        <c:axPos val="b"/>
        <c:majorTickMark val="out"/>
        <c:minorTickMark val="none"/>
        <c:tickLblPos val="nextTo"/>
        <c:crossAx val="32453120"/>
        <c:crosses val="autoZero"/>
        <c:auto val="1"/>
        <c:lblAlgn val="ctr"/>
        <c:lblOffset val="100"/>
        <c:noMultiLvlLbl val="0"/>
      </c:catAx>
      <c:valAx>
        <c:axId val="32453120"/>
        <c:scaling>
          <c:orientation val="minMax"/>
          <c:max val="1"/>
          <c:min val="0"/>
        </c:scaling>
        <c:delete val="1"/>
        <c:axPos val="l"/>
        <c:numFmt formatCode="0%" sourceLinked="1"/>
        <c:majorTickMark val="out"/>
        <c:minorTickMark val="none"/>
        <c:tickLblPos val="nextTo"/>
        <c:crossAx val="4363980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50"/>
      <c:rAngAx val="1"/>
    </c:view3D>
    <c:floor>
      <c:thickness val="0"/>
      <c:spPr>
        <a:noFill/>
        <a:ln w="9525">
          <a:noFill/>
        </a:ln>
      </c:spPr>
    </c:floor>
    <c:sideWall>
      <c:thickness val="0"/>
    </c:sideWall>
    <c:backWall>
      <c:thickness val="0"/>
    </c:backWall>
    <c:plotArea>
      <c:layout>
        <c:manualLayout>
          <c:layoutTarget val="inner"/>
          <c:xMode val="edge"/>
          <c:yMode val="edge"/>
          <c:x val="3.6983668149807948E-2"/>
          <c:y val="0"/>
          <c:w val="0.96301630564769047"/>
          <c:h val="0.97755173871284406"/>
        </c:manualLayout>
      </c:layout>
      <c:bar3DChart>
        <c:barDir val="col"/>
        <c:grouping val="stacked"/>
        <c:varyColors val="0"/>
        <c:ser>
          <c:idx val="0"/>
          <c:order val="0"/>
          <c:spPr>
            <a:solidFill>
              <a:srgbClr val="004C99"/>
            </a:solidFill>
          </c:spPr>
          <c:invertIfNegative val="0"/>
          <c:dLbls>
            <c:dLbl>
              <c:idx val="0"/>
              <c:delete val="1"/>
            </c:dLbl>
            <c:txPr>
              <a:bodyPr/>
              <a:lstStyle/>
              <a:p>
                <a:pPr>
                  <a:defRPr sz="1200" b="1">
                    <a:solidFill>
                      <a:schemeClr val="bg1"/>
                    </a:solidFill>
                  </a:defRPr>
                </a:pPr>
                <a:endParaRPr lang="en-US"/>
              </a:p>
            </c:txPr>
            <c:showLegendKey val="0"/>
            <c:showVal val="1"/>
            <c:showCatName val="0"/>
            <c:showSerName val="0"/>
            <c:showPercent val="0"/>
            <c:showBubbleSize val="0"/>
            <c:showLeaderLines val="0"/>
          </c:dLbls>
          <c:val>
            <c:numRef>
              <c:f>Sheet1!$B$2:$D$2</c:f>
              <c:numCache>
                <c:formatCode>General</c:formatCode>
                <c:ptCount val="3"/>
                <c:pt idx="0" formatCode="0%">
                  <c:v>0.5</c:v>
                </c:pt>
              </c:numCache>
            </c:numRef>
          </c:val>
        </c:ser>
        <c:ser>
          <c:idx val="1"/>
          <c:order val="1"/>
          <c:spPr>
            <a:solidFill>
              <a:srgbClr val="79A4FF"/>
            </a:solidFill>
          </c:spPr>
          <c:invertIfNegative val="0"/>
          <c:val>
            <c:numRef>
              <c:f>Sheet1!$B$3:$D$3</c:f>
              <c:numCache>
                <c:formatCode>General</c:formatCode>
                <c:ptCount val="3"/>
                <c:pt idx="0" formatCode="0%">
                  <c:v>0.3</c:v>
                </c:pt>
              </c:numCache>
            </c:numRef>
          </c:val>
        </c:ser>
        <c:ser>
          <c:idx val="2"/>
          <c:order val="2"/>
          <c:spPr>
            <a:solidFill>
              <a:srgbClr val="FFC000"/>
            </a:solidFill>
          </c:spPr>
          <c:invertIfNegative val="0"/>
          <c:dPt>
            <c:idx val="1"/>
            <c:invertIfNegative val="0"/>
            <c:bubble3D val="0"/>
            <c:spPr>
              <a:solidFill>
                <a:srgbClr val="C00000"/>
              </a:solidFill>
            </c:spPr>
          </c:dPt>
          <c:dLbls>
            <c:dLbl>
              <c:idx val="1"/>
              <c:layout>
                <c:manualLayout>
                  <c:x val="3.8442056312508091E-2"/>
                  <c:y val="-0.11785337175756851"/>
                </c:manualLayout>
              </c:layout>
              <c:showLegendKey val="0"/>
              <c:showVal val="1"/>
              <c:showCatName val="0"/>
              <c:showSerName val="0"/>
              <c:showPercent val="0"/>
              <c:showBubbleSize val="0"/>
            </c:dLbl>
            <c:dLbl>
              <c:idx val="6"/>
              <c:layout>
                <c:manualLayout>
                  <c:x val="2.0948435002183026E-2"/>
                  <c:y val="-0.31427565802018265"/>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Sheet1!$B$4:$D$4</c:f>
              <c:numCache>
                <c:formatCode>0%</c:formatCode>
                <c:ptCount val="3"/>
                <c:pt idx="1">
                  <c:v>0.14000000000000001</c:v>
                </c:pt>
              </c:numCache>
            </c:numRef>
          </c:val>
        </c:ser>
        <c:ser>
          <c:idx val="3"/>
          <c:order val="3"/>
          <c:spPr>
            <a:solidFill>
              <a:srgbClr val="FFC000"/>
            </a:solidFill>
          </c:spPr>
          <c:invertIfNegative val="0"/>
          <c:dLbls>
            <c:dLbl>
              <c:idx val="2"/>
              <c:layout>
                <c:manualLayout>
                  <c:x val="3.5719147056067053E-2"/>
                  <c:y val="-7.8568914505045662E-2"/>
                </c:manualLayout>
              </c:layout>
              <c:showLegendKey val="0"/>
              <c:showVal val="1"/>
              <c:showCatName val="0"/>
              <c:showSerName val="0"/>
              <c:showPercent val="0"/>
              <c:showBubbleSize val="0"/>
            </c:dLbl>
            <c:dLbl>
              <c:idx val="5"/>
              <c:layout>
                <c:manualLayout>
                  <c:x val="1.7725598848001022E-2"/>
                  <c:y val="-8.1374947165940251E-2"/>
                </c:manualLayout>
              </c:layout>
              <c:showLegendKey val="0"/>
              <c:showVal val="1"/>
              <c:showCatName val="0"/>
              <c:showSerName val="0"/>
              <c:showPercent val="0"/>
              <c:showBubbleSize val="0"/>
            </c:dLbl>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Sheet1!$B$5:$D$5</c:f>
              <c:numCache>
                <c:formatCode>General</c:formatCode>
                <c:ptCount val="3"/>
                <c:pt idx="2" formatCode="0%">
                  <c:v>0.06</c:v>
                </c:pt>
              </c:numCache>
            </c:numRef>
          </c:val>
        </c:ser>
        <c:dLbls>
          <c:showLegendKey val="0"/>
          <c:showVal val="0"/>
          <c:showCatName val="0"/>
          <c:showSerName val="0"/>
          <c:showPercent val="0"/>
          <c:showBubbleSize val="0"/>
        </c:dLbls>
        <c:gapWidth val="31"/>
        <c:shape val="box"/>
        <c:axId val="42885120"/>
        <c:axId val="32455424"/>
        <c:axId val="0"/>
      </c:bar3DChart>
      <c:catAx>
        <c:axId val="42885120"/>
        <c:scaling>
          <c:orientation val="minMax"/>
        </c:scaling>
        <c:delete val="1"/>
        <c:axPos val="b"/>
        <c:majorTickMark val="out"/>
        <c:minorTickMark val="none"/>
        <c:tickLblPos val="nextTo"/>
        <c:crossAx val="32455424"/>
        <c:crosses val="autoZero"/>
        <c:auto val="1"/>
        <c:lblAlgn val="ctr"/>
        <c:lblOffset val="100"/>
        <c:noMultiLvlLbl val="0"/>
      </c:catAx>
      <c:valAx>
        <c:axId val="32455424"/>
        <c:scaling>
          <c:orientation val="minMax"/>
          <c:max val="1"/>
          <c:min val="0"/>
        </c:scaling>
        <c:delete val="1"/>
        <c:axPos val="l"/>
        <c:numFmt formatCode="0%" sourceLinked="1"/>
        <c:majorTickMark val="out"/>
        <c:minorTickMark val="none"/>
        <c:tickLblPos val="nextTo"/>
        <c:crossAx val="4288512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60"/>
      <c:rAngAx val="1"/>
    </c:view3D>
    <c:floor>
      <c:thickness val="0"/>
      <c:spPr>
        <a:noFill/>
        <a:ln w="9525">
          <a:noFill/>
        </a:ln>
      </c:spPr>
    </c:floor>
    <c:sideWall>
      <c:thickness val="0"/>
    </c:sideWall>
    <c:backWall>
      <c:thickness val="0"/>
    </c:backWall>
    <c:plotArea>
      <c:layout>
        <c:manualLayout>
          <c:layoutTarget val="inner"/>
          <c:xMode val="edge"/>
          <c:yMode val="edge"/>
          <c:x val="0.12377663895437167"/>
          <c:y val="9.2201717578071232E-2"/>
          <c:w val="0.87547387712107594"/>
          <c:h val="0.89878708113080619"/>
        </c:manualLayout>
      </c:layout>
      <c:bar3DChart>
        <c:barDir val="bar"/>
        <c:grouping val="stacked"/>
        <c:varyColors val="0"/>
        <c:ser>
          <c:idx val="0"/>
          <c:order val="0"/>
          <c:tx>
            <c:strRef>
              <c:f>Sheet1!$B$1</c:f>
              <c:strCache>
                <c:ptCount val="1"/>
                <c:pt idx="0">
                  <c:v>Trust a lot</c:v>
                </c:pt>
              </c:strCache>
            </c:strRef>
          </c:tx>
          <c:spPr>
            <a:solidFill>
              <a:srgbClr val="004C99"/>
            </a:solidFill>
          </c:spPr>
          <c:invertIfNegative val="0"/>
          <c:dLbls>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Sheet1!$B$2:$B$4</c:f>
              <c:numCache>
                <c:formatCode>0%</c:formatCode>
                <c:ptCount val="3"/>
                <c:pt idx="0">
                  <c:v>0.04</c:v>
                </c:pt>
                <c:pt idx="1">
                  <c:v>0.19</c:v>
                </c:pt>
                <c:pt idx="2">
                  <c:v>0.26</c:v>
                </c:pt>
              </c:numCache>
            </c:numRef>
          </c:val>
        </c:ser>
        <c:ser>
          <c:idx val="1"/>
          <c:order val="1"/>
          <c:tx>
            <c:strRef>
              <c:f>Sheet1!$C$1</c:f>
              <c:strCache>
                <c:ptCount val="1"/>
                <c:pt idx="0">
                  <c:v>Trust some</c:v>
                </c:pt>
              </c:strCache>
            </c:strRef>
          </c:tx>
          <c:spPr>
            <a:solidFill>
              <a:srgbClr val="79A4FF"/>
            </a:solidFill>
          </c:spPr>
          <c:invertIfNegative val="0"/>
          <c:val>
            <c:numRef>
              <c:f>Sheet1!$C$2:$C$4</c:f>
              <c:numCache>
                <c:formatCode>0%</c:formatCode>
                <c:ptCount val="3"/>
                <c:pt idx="0">
                  <c:v>0.21</c:v>
                </c:pt>
                <c:pt idx="1">
                  <c:v>0.43</c:v>
                </c:pt>
                <c:pt idx="2">
                  <c:v>0.46</c:v>
                </c:pt>
              </c:numCache>
            </c:numRef>
          </c:val>
        </c:ser>
        <c:dLbls>
          <c:showLegendKey val="0"/>
          <c:showVal val="0"/>
          <c:showCatName val="0"/>
          <c:showSerName val="0"/>
          <c:showPercent val="0"/>
          <c:showBubbleSize val="0"/>
        </c:dLbls>
        <c:gapWidth val="191"/>
        <c:shape val="box"/>
        <c:axId val="42953728"/>
        <c:axId val="34166400"/>
        <c:axId val="0"/>
      </c:bar3DChart>
      <c:catAx>
        <c:axId val="42953728"/>
        <c:scaling>
          <c:orientation val="minMax"/>
        </c:scaling>
        <c:delete val="1"/>
        <c:axPos val="l"/>
        <c:numFmt formatCode="General" sourceLinked="1"/>
        <c:majorTickMark val="out"/>
        <c:minorTickMark val="none"/>
        <c:tickLblPos val="nextTo"/>
        <c:crossAx val="34166400"/>
        <c:crosses val="autoZero"/>
        <c:auto val="1"/>
        <c:lblAlgn val="ctr"/>
        <c:lblOffset val="100"/>
        <c:noMultiLvlLbl val="0"/>
      </c:catAx>
      <c:valAx>
        <c:axId val="34166400"/>
        <c:scaling>
          <c:orientation val="minMax"/>
          <c:max val="1"/>
          <c:min val="0"/>
        </c:scaling>
        <c:delete val="1"/>
        <c:axPos val="b"/>
        <c:numFmt formatCode="0%" sourceLinked="1"/>
        <c:majorTickMark val="out"/>
        <c:minorTickMark val="none"/>
        <c:tickLblPos val="nextTo"/>
        <c:crossAx val="42953728"/>
        <c:crosses val="autoZero"/>
        <c:crossBetween val="between"/>
        <c:majorUnit val="0.1"/>
      </c:valAx>
      <c:spPr>
        <a:noFill/>
        <a:ln w="25400">
          <a:noFill/>
        </a:ln>
      </c:spPr>
    </c:plotArea>
    <c:legend>
      <c:legendPos val="t"/>
      <c:layout>
        <c:manualLayout>
          <c:xMode val="edge"/>
          <c:yMode val="edge"/>
          <c:x val="0.30705272311624976"/>
          <c:y val="5.2902497945732506E-2"/>
          <c:w val="0.27272846766131081"/>
          <c:h val="7.7648287634700566E-2"/>
        </c:manualLayout>
      </c:layout>
      <c:overlay val="0"/>
      <c:spPr>
        <a:ln>
          <a:solidFill>
            <a:srgbClr val="808080"/>
          </a:solidFill>
        </a:ln>
      </c:spPr>
      <c:txPr>
        <a:bodyPr/>
        <a:lstStyle/>
        <a:p>
          <a:pPr>
            <a:defRPr sz="1200">
              <a:solidFill>
                <a:schemeClr val="tx1">
                  <a:lumMod val="50000"/>
                  <a:lumOff val="50000"/>
                </a:schemeClr>
              </a:solidFill>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45"/>
      <c:rotY val="320"/>
      <c:rAngAx val="1"/>
    </c:view3D>
    <c:floor>
      <c:thickness val="0"/>
    </c:floor>
    <c:sideWall>
      <c:thickness val="0"/>
    </c:sideWall>
    <c:backWall>
      <c:thickness val="0"/>
    </c:backWall>
    <c:plotArea>
      <c:layout>
        <c:manualLayout>
          <c:layoutTarget val="inner"/>
          <c:xMode val="edge"/>
          <c:yMode val="edge"/>
          <c:x val="0.19562451289142763"/>
          <c:y val="0.234365371524248"/>
          <c:w val="0.68012422360248448"/>
          <c:h val="0.62105263157894741"/>
        </c:manualLayout>
      </c:layout>
      <c:pie3DChart>
        <c:varyColors val="1"/>
        <c:ser>
          <c:idx val="0"/>
          <c:order val="0"/>
          <c:spPr>
            <a:solidFill>
              <a:schemeClr val="accent1"/>
            </a:solidFill>
            <a:ln w="15720">
              <a:noFill/>
              <a:prstDash val="solid"/>
            </a:ln>
          </c:spPr>
          <c:dPt>
            <c:idx val="0"/>
            <c:bubble3D val="0"/>
            <c:spPr>
              <a:solidFill>
                <a:srgbClr val="004C99"/>
              </a:solidFill>
              <a:ln w="15720">
                <a:noFill/>
                <a:prstDash val="solid"/>
              </a:ln>
            </c:spPr>
          </c:dPt>
          <c:dPt>
            <c:idx val="1"/>
            <c:bubble3D val="0"/>
            <c:spPr>
              <a:solidFill>
                <a:srgbClr val="FFC000"/>
              </a:solidFill>
              <a:ln w="15720">
                <a:noFill/>
                <a:prstDash val="solid"/>
              </a:ln>
            </c:spPr>
          </c:dPt>
          <c:dPt>
            <c:idx val="2"/>
            <c:bubble3D val="0"/>
            <c:spPr>
              <a:solidFill>
                <a:srgbClr val="C00000"/>
              </a:solidFill>
              <a:ln w="15720">
                <a:noFill/>
                <a:prstDash val="solid"/>
              </a:ln>
            </c:spPr>
          </c:dPt>
          <c:dPt>
            <c:idx val="3"/>
            <c:bubble3D val="0"/>
            <c:spPr>
              <a:solidFill>
                <a:srgbClr val="808080"/>
              </a:solidFill>
              <a:ln w="15720">
                <a:noFill/>
                <a:prstDash val="solid"/>
              </a:ln>
            </c:spPr>
          </c:dPt>
          <c:dLbls>
            <c:dLbl>
              <c:idx val="0"/>
              <c:layout>
                <c:manualLayout>
                  <c:x val="-0.22772762476698191"/>
                  <c:y val="-5.7534495973564082E-2"/>
                </c:manualLayout>
              </c:layout>
              <c:dLblPos val="bestFit"/>
              <c:showLegendKey val="0"/>
              <c:showVal val="0"/>
              <c:showCatName val="0"/>
              <c:showSerName val="0"/>
              <c:showPercent val="1"/>
              <c:showBubbleSize val="1"/>
            </c:dLbl>
            <c:dLbl>
              <c:idx val="1"/>
              <c:layout>
                <c:manualLayout>
                  <c:x val="0.17128215527372143"/>
                  <c:y val="-5.8977724740569025E-2"/>
                </c:manualLayout>
              </c:layout>
              <c:numFmt formatCode="0%" sourceLinked="0"/>
              <c:spPr>
                <a:noFill/>
                <a:ln w="31441">
                  <a:noFill/>
                </a:ln>
              </c:spPr>
              <c:txPr>
                <a:bodyPr/>
                <a:lstStyle/>
                <a:p>
                  <a:pPr>
                    <a:defRPr sz="1600" b="1" i="0" u="none" strike="noStrike" baseline="0">
                      <a:solidFill>
                        <a:schemeClr val="tx1"/>
                      </a:solidFill>
                      <a:latin typeface="Arial"/>
                      <a:ea typeface="Arial"/>
                      <a:cs typeface="Arial"/>
                    </a:defRPr>
                  </a:pPr>
                  <a:endParaRPr lang="en-US"/>
                </a:p>
              </c:txPr>
              <c:dLblPos val="bestFit"/>
              <c:showLegendKey val="0"/>
              <c:showVal val="0"/>
              <c:showCatName val="0"/>
              <c:showSerName val="0"/>
              <c:showPercent val="1"/>
              <c:showBubbleSize val="1"/>
            </c:dLbl>
            <c:dLbl>
              <c:idx val="2"/>
              <c:layout>
                <c:manualLayout>
                  <c:x val="0.12410756823184781"/>
                  <c:y val="4.5621672117072104E-2"/>
                </c:manualLayout>
              </c:layout>
              <c:showLegendKey val="0"/>
              <c:showVal val="0"/>
              <c:showCatName val="0"/>
              <c:showSerName val="0"/>
              <c:showPercent val="1"/>
              <c:showBubbleSize val="1"/>
            </c:dLbl>
            <c:dLbl>
              <c:idx val="3"/>
              <c:layout>
                <c:manualLayout>
                  <c:x val="3.9048577704048099E-2"/>
                  <c:y val="-4.0853184173180379E-3"/>
                </c:manualLayout>
              </c:layout>
              <c:dLblPos val="bestFit"/>
              <c:showLegendKey val="0"/>
              <c:showVal val="0"/>
              <c:showCatName val="0"/>
              <c:showSerName val="0"/>
              <c:showPercent val="1"/>
              <c:showBubbleSize val="1"/>
            </c:dLbl>
            <c:numFmt formatCode="0%" sourceLinked="0"/>
            <c:spPr>
              <a:noFill/>
              <a:ln w="31441">
                <a:noFill/>
              </a:ln>
            </c:spPr>
            <c:txPr>
              <a:bodyPr/>
              <a:lstStyle/>
              <a:p>
                <a:pPr>
                  <a:defRPr sz="1600" b="1" i="0" u="none" strike="noStrike" baseline="0">
                    <a:solidFill>
                      <a:schemeClr val="bg1"/>
                    </a:solidFill>
                    <a:latin typeface="Arial"/>
                    <a:ea typeface="Arial"/>
                    <a:cs typeface="Arial"/>
                  </a:defRPr>
                </a:pPr>
                <a:endParaRPr lang="en-US"/>
              </a:p>
            </c:txPr>
            <c:showLegendKey val="0"/>
            <c:showVal val="0"/>
            <c:showCatName val="0"/>
            <c:showSerName val="0"/>
            <c:showPercent val="1"/>
            <c:showBubbleSize val="1"/>
            <c:showLeaderLines val="0"/>
          </c:dLbls>
          <c:val>
            <c:numRef>
              <c:f>Sheet1!$B$2:$B$4</c:f>
              <c:numCache>
                <c:formatCode>General</c:formatCode>
                <c:ptCount val="3"/>
                <c:pt idx="0">
                  <c:v>77</c:v>
                </c:pt>
                <c:pt idx="1">
                  <c:v>14</c:v>
                </c:pt>
                <c:pt idx="2">
                  <c:v>9</c:v>
                </c:pt>
              </c:numCache>
            </c:numRef>
          </c:val>
        </c:ser>
        <c:dLbls>
          <c:showLegendKey val="1"/>
          <c:showVal val="1"/>
          <c:showCatName val="1"/>
          <c:showSerName val="1"/>
          <c:showPercent val="1"/>
          <c:showBubbleSize val="1"/>
          <c:showLeaderLines val="0"/>
        </c:dLbls>
      </c:pie3DChart>
      <c:spPr>
        <a:noFill/>
        <a:ln w="31441">
          <a:noFill/>
        </a:ln>
      </c:spPr>
    </c:plotArea>
    <c:plotVisOnly val="1"/>
    <c:dispBlanksAs val="zero"/>
    <c:showDLblsOverMax val="1"/>
  </c:chart>
  <c:spPr>
    <a:noFill/>
    <a:ln>
      <a:noFill/>
    </a:ln>
  </c:spPr>
  <c:txPr>
    <a:bodyPr/>
    <a:lstStyle/>
    <a:p>
      <a:pPr>
        <a:defRPr sz="1300" b="1" i="0" u="none" strike="noStrike" baseline="0">
          <a:solidFill>
            <a:schemeClr val="tx1"/>
          </a:solidFill>
          <a:latin typeface="MS P????"/>
          <a:ea typeface="MS P????"/>
          <a:cs typeface="MS P????"/>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45"/>
      <c:rotY val="320"/>
      <c:rAngAx val="1"/>
    </c:view3D>
    <c:floor>
      <c:thickness val="0"/>
    </c:floor>
    <c:sideWall>
      <c:thickness val="0"/>
    </c:sideWall>
    <c:backWall>
      <c:thickness val="0"/>
    </c:backWall>
    <c:plotArea>
      <c:layout>
        <c:manualLayout>
          <c:layoutTarget val="inner"/>
          <c:xMode val="edge"/>
          <c:yMode val="edge"/>
          <c:x val="0.19562451289142763"/>
          <c:y val="0.234365371524248"/>
          <c:w val="0.68012422360248448"/>
          <c:h val="0.62105263157894741"/>
        </c:manualLayout>
      </c:layout>
      <c:pie3DChart>
        <c:varyColors val="1"/>
        <c:ser>
          <c:idx val="0"/>
          <c:order val="0"/>
          <c:spPr>
            <a:solidFill>
              <a:schemeClr val="accent1"/>
            </a:solidFill>
            <a:ln w="15720">
              <a:noFill/>
              <a:prstDash val="solid"/>
            </a:ln>
          </c:spPr>
          <c:dPt>
            <c:idx val="0"/>
            <c:bubble3D val="0"/>
            <c:spPr>
              <a:solidFill>
                <a:srgbClr val="004C99"/>
              </a:solidFill>
              <a:ln w="15720">
                <a:noFill/>
                <a:prstDash val="solid"/>
              </a:ln>
            </c:spPr>
          </c:dPt>
          <c:dPt>
            <c:idx val="1"/>
            <c:bubble3D val="0"/>
            <c:spPr>
              <a:solidFill>
                <a:srgbClr val="FFC000"/>
              </a:solidFill>
              <a:ln w="15720">
                <a:noFill/>
                <a:prstDash val="solid"/>
              </a:ln>
            </c:spPr>
          </c:dPt>
          <c:dPt>
            <c:idx val="2"/>
            <c:bubble3D val="0"/>
            <c:spPr>
              <a:solidFill>
                <a:srgbClr val="C00000"/>
              </a:solidFill>
              <a:ln w="15720">
                <a:noFill/>
                <a:prstDash val="solid"/>
              </a:ln>
            </c:spPr>
          </c:dPt>
          <c:dPt>
            <c:idx val="3"/>
            <c:bubble3D val="0"/>
            <c:spPr>
              <a:solidFill>
                <a:srgbClr val="808080"/>
              </a:solidFill>
              <a:ln w="15720">
                <a:noFill/>
                <a:prstDash val="solid"/>
              </a:ln>
            </c:spPr>
          </c:dPt>
          <c:dLbls>
            <c:dLbl>
              <c:idx val="0"/>
              <c:layout>
                <c:manualLayout>
                  <c:x val="-0.22824508982343153"/>
                  <c:y val="-7.4370691938931005E-2"/>
                </c:manualLayout>
              </c:layout>
              <c:dLblPos val="bestFit"/>
              <c:showLegendKey val="0"/>
              <c:showVal val="0"/>
              <c:showCatName val="0"/>
              <c:showSerName val="0"/>
              <c:showPercent val="1"/>
              <c:showBubbleSize val="1"/>
            </c:dLbl>
            <c:dLbl>
              <c:idx val="1"/>
              <c:layout>
                <c:manualLayout>
                  <c:x val="0.15576797629140268"/>
                  <c:y val="-4.4947561436096586E-2"/>
                </c:manualLayout>
              </c:layout>
              <c:numFmt formatCode="0%" sourceLinked="0"/>
              <c:spPr>
                <a:noFill/>
                <a:ln w="31441">
                  <a:noFill/>
                </a:ln>
              </c:spPr>
              <c:txPr>
                <a:bodyPr/>
                <a:lstStyle/>
                <a:p>
                  <a:pPr>
                    <a:defRPr sz="1600" b="1" i="0" u="none" strike="noStrike" baseline="0">
                      <a:solidFill>
                        <a:schemeClr val="tx1"/>
                      </a:solidFill>
                      <a:latin typeface="Arial"/>
                      <a:ea typeface="Arial"/>
                      <a:cs typeface="Arial"/>
                    </a:defRPr>
                  </a:pPr>
                  <a:endParaRPr lang="en-US"/>
                </a:p>
              </c:txPr>
              <c:dLblPos val="bestFit"/>
              <c:showLegendKey val="0"/>
              <c:showVal val="0"/>
              <c:showCatName val="0"/>
              <c:showSerName val="0"/>
              <c:showPercent val="1"/>
              <c:showBubbleSize val="1"/>
            </c:dLbl>
            <c:dLbl>
              <c:idx val="2"/>
              <c:layout>
                <c:manualLayout>
                  <c:x val="0.12100473243538405"/>
                  <c:y val="4.5621672117072049E-2"/>
                </c:manualLayout>
              </c:layout>
              <c:showLegendKey val="0"/>
              <c:showVal val="0"/>
              <c:showCatName val="0"/>
              <c:showSerName val="0"/>
              <c:showPercent val="1"/>
              <c:showBubbleSize val="1"/>
            </c:dLbl>
            <c:dLbl>
              <c:idx val="3"/>
              <c:layout>
                <c:manualLayout>
                  <c:x val="3.9048577704048099E-2"/>
                  <c:y val="-4.0853184173180379E-3"/>
                </c:manualLayout>
              </c:layout>
              <c:dLblPos val="bestFit"/>
              <c:showLegendKey val="0"/>
              <c:showVal val="0"/>
              <c:showCatName val="0"/>
              <c:showSerName val="0"/>
              <c:showPercent val="1"/>
              <c:showBubbleSize val="1"/>
            </c:dLbl>
            <c:numFmt formatCode="0%" sourceLinked="0"/>
            <c:spPr>
              <a:noFill/>
              <a:ln w="31441">
                <a:noFill/>
              </a:ln>
            </c:spPr>
            <c:txPr>
              <a:bodyPr/>
              <a:lstStyle/>
              <a:p>
                <a:pPr>
                  <a:defRPr sz="1600" b="1" i="0" u="none" strike="noStrike" baseline="0">
                    <a:solidFill>
                      <a:schemeClr val="bg1"/>
                    </a:solidFill>
                    <a:latin typeface="Arial"/>
                    <a:ea typeface="Arial"/>
                    <a:cs typeface="Arial"/>
                  </a:defRPr>
                </a:pPr>
                <a:endParaRPr lang="en-US"/>
              </a:p>
            </c:txPr>
            <c:showLegendKey val="0"/>
            <c:showVal val="0"/>
            <c:showCatName val="0"/>
            <c:showSerName val="0"/>
            <c:showPercent val="1"/>
            <c:showBubbleSize val="1"/>
            <c:showLeaderLines val="0"/>
          </c:dLbls>
          <c:val>
            <c:numRef>
              <c:f>Sheet1!$B$2:$B$4</c:f>
              <c:numCache>
                <c:formatCode>General</c:formatCode>
                <c:ptCount val="3"/>
                <c:pt idx="0">
                  <c:v>78</c:v>
                </c:pt>
                <c:pt idx="1">
                  <c:v>15</c:v>
                </c:pt>
                <c:pt idx="2">
                  <c:v>7</c:v>
                </c:pt>
              </c:numCache>
            </c:numRef>
          </c:val>
        </c:ser>
        <c:dLbls>
          <c:showLegendKey val="1"/>
          <c:showVal val="1"/>
          <c:showCatName val="1"/>
          <c:showSerName val="1"/>
          <c:showPercent val="1"/>
          <c:showBubbleSize val="1"/>
          <c:showLeaderLines val="0"/>
        </c:dLbls>
      </c:pie3DChart>
      <c:spPr>
        <a:noFill/>
        <a:ln w="31441">
          <a:noFill/>
        </a:ln>
      </c:spPr>
    </c:plotArea>
    <c:plotVisOnly val="1"/>
    <c:dispBlanksAs val="zero"/>
    <c:showDLblsOverMax val="1"/>
  </c:chart>
  <c:spPr>
    <a:noFill/>
    <a:ln>
      <a:noFill/>
    </a:ln>
  </c:spPr>
  <c:txPr>
    <a:bodyPr/>
    <a:lstStyle/>
    <a:p>
      <a:pPr>
        <a:defRPr sz="1300" b="1" i="0" u="none" strike="noStrike" baseline="0">
          <a:solidFill>
            <a:schemeClr val="tx1"/>
          </a:solidFill>
          <a:latin typeface="MS P????"/>
          <a:ea typeface="MS P????"/>
          <a:cs typeface="MS P????"/>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60"/>
      <c:rAngAx val="1"/>
    </c:view3D>
    <c:floor>
      <c:thickness val="0"/>
      <c:spPr>
        <a:noFill/>
        <a:ln w="9525">
          <a:noFill/>
        </a:ln>
      </c:spPr>
    </c:floor>
    <c:sideWall>
      <c:thickness val="0"/>
    </c:sideWall>
    <c:backWall>
      <c:thickness val="0"/>
    </c:backWall>
    <c:plotArea>
      <c:layout>
        <c:manualLayout>
          <c:layoutTarget val="inner"/>
          <c:xMode val="edge"/>
          <c:yMode val="edge"/>
          <c:x val="3.6038181766525609E-2"/>
          <c:y val="3.3833137002650462E-2"/>
          <c:w val="0.92685078024257417"/>
          <c:h val="0.95434960471395813"/>
        </c:manualLayout>
      </c:layout>
      <c:bar3DChart>
        <c:barDir val="bar"/>
        <c:grouping val="clustered"/>
        <c:varyColors val="0"/>
        <c:ser>
          <c:idx val="0"/>
          <c:order val="0"/>
          <c:spPr>
            <a:solidFill>
              <a:srgbClr val="CC0000"/>
            </a:solidFill>
          </c:spPr>
          <c:invertIfNegative val="0"/>
          <c:dPt>
            <c:idx val="1"/>
            <c:invertIfNegative val="0"/>
            <c:bubble3D val="0"/>
            <c:spPr>
              <a:solidFill>
                <a:srgbClr val="004C99"/>
              </a:solidFill>
            </c:spPr>
          </c:dPt>
          <c:dLbls>
            <c:dLbl>
              <c:idx val="0"/>
              <c:layout>
                <c:manualLayout>
                  <c:x val="7.0616726574935654E-3"/>
                  <c:y val="-1.9387616289345957E-2"/>
                </c:manualLayout>
              </c:layout>
              <c:showLegendKey val="0"/>
              <c:showVal val="1"/>
              <c:showCatName val="0"/>
              <c:showSerName val="0"/>
              <c:showPercent val="0"/>
              <c:showBubbleSize val="0"/>
            </c:dLbl>
            <c:dLbl>
              <c:idx val="1"/>
              <c:layout>
                <c:manualLayout>
                  <c:x val="1.2274256133770482E-2"/>
                  <c:y val="-2.0518560572891135E-2"/>
                </c:manualLayout>
              </c:layout>
              <c:showLegendKey val="0"/>
              <c:showVal val="1"/>
              <c:showCatName val="0"/>
              <c:showSerName val="0"/>
              <c:showPercent val="0"/>
              <c:showBubbleSize val="0"/>
            </c:dLbl>
            <c:txPr>
              <a:bodyPr/>
              <a:lstStyle/>
              <a:p>
                <a:pPr>
                  <a:defRPr sz="16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Sheet1!$B$2:$C$2</c:f>
              <c:numCache>
                <c:formatCode>0%</c:formatCode>
                <c:ptCount val="2"/>
                <c:pt idx="0">
                  <c:v>0.12</c:v>
                </c:pt>
                <c:pt idx="1">
                  <c:v>0.79</c:v>
                </c:pt>
              </c:numCache>
            </c:numRef>
          </c:val>
        </c:ser>
        <c:dLbls>
          <c:showLegendKey val="0"/>
          <c:showVal val="0"/>
          <c:showCatName val="0"/>
          <c:showSerName val="0"/>
          <c:showPercent val="0"/>
          <c:showBubbleSize val="0"/>
        </c:dLbls>
        <c:gapWidth val="195"/>
        <c:shape val="box"/>
        <c:axId val="64684032"/>
        <c:axId val="46278912"/>
        <c:axId val="0"/>
      </c:bar3DChart>
      <c:catAx>
        <c:axId val="64684032"/>
        <c:scaling>
          <c:orientation val="minMax"/>
        </c:scaling>
        <c:delete val="1"/>
        <c:axPos val="l"/>
        <c:numFmt formatCode="General" sourceLinked="1"/>
        <c:majorTickMark val="out"/>
        <c:minorTickMark val="none"/>
        <c:tickLblPos val="nextTo"/>
        <c:crossAx val="46278912"/>
        <c:crosses val="autoZero"/>
        <c:auto val="1"/>
        <c:lblAlgn val="ctr"/>
        <c:lblOffset val="100"/>
        <c:noMultiLvlLbl val="0"/>
      </c:catAx>
      <c:valAx>
        <c:axId val="46278912"/>
        <c:scaling>
          <c:orientation val="minMax"/>
          <c:max val="1"/>
          <c:min val="0"/>
        </c:scaling>
        <c:delete val="1"/>
        <c:axPos val="b"/>
        <c:numFmt formatCode="0%" sourceLinked="1"/>
        <c:majorTickMark val="out"/>
        <c:minorTickMark val="none"/>
        <c:tickLblPos val="nextTo"/>
        <c:crossAx val="64684032"/>
        <c:crosses val="autoZero"/>
        <c:crossBetween val="between"/>
        <c:majorUnit val="0.1"/>
      </c:valAx>
      <c:spPr>
        <a:noFill/>
        <a:ln w="25400">
          <a:noFill/>
        </a:ln>
      </c:spPr>
    </c:plotArea>
    <c:plotVisOnly val="1"/>
    <c:dispBlanksAs val="gap"/>
    <c:showDLblsOverMax val="0"/>
  </c:chart>
  <c:txPr>
    <a:bodyPr/>
    <a:lstStyle/>
    <a:p>
      <a:pPr>
        <a:defRPr sz="18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50"/>
      <c:rAngAx val="1"/>
    </c:view3D>
    <c:floor>
      <c:thickness val="0"/>
      <c:spPr>
        <a:noFill/>
        <a:ln w="9525">
          <a:noFill/>
        </a:ln>
      </c:spPr>
    </c:floor>
    <c:sideWall>
      <c:thickness val="0"/>
    </c:sideWall>
    <c:backWall>
      <c:thickness val="0"/>
    </c:backWall>
    <c:plotArea>
      <c:layout>
        <c:manualLayout>
          <c:layoutTarget val="inner"/>
          <c:xMode val="edge"/>
          <c:yMode val="edge"/>
          <c:x val="3.6983668149807948E-2"/>
          <c:y val="0"/>
          <c:w val="0.96301630564769047"/>
          <c:h val="0.97755173871284406"/>
        </c:manualLayout>
      </c:layout>
      <c:bar3DChart>
        <c:barDir val="col"/>
        <c:grouping val="stacked"/>
        <c:varyColors val="0"/>
        <c:ser>
          <c:idx val="0"/>
          <c:order val="0"/>
          <c:spPr>
            <a:solidFill>
              <a:srgbClr val="004C99"/>
            </a:solidFill>
          </c:spPr>
          <c:invertIfNegative val="0"/>
          <c:dLbls>
            <c:dLbl>
              <c:idx val="0"/>
              <c:delete val="1"/>
            </c:dLbl>
            <c:txPr>
              <a:bodyPr/>
              <a:lstStyle/>
              <a:p>
                <a:pPr>
                  <a:defRPr sz="1200" b="1">
                    <a:solidFill>
                      <a:schemeClr val="bg1"/>
                    </a:solidFill>
                  </a:defRPr>
                </a:pPr>
                <a:endParaRPr lang="en-US"/>
              </a:p>
            </c:txPr>
            <c:showLegendKey val="0"/>
            <c:showVal val="1"/>
            <c:showCatName val="0"/>
            <c:showSerName val="0"/>
            <c:showPercent val="0"/>
            <c:showBubbleSize val="0"/>
            <c:showLeaderLines val="0"/>
          </c:dLbls>
          <c:val>
            <c:numRef>
              <c:f>Sheet1!$B$2:$D$2</c:f>
              <c:numCache>
                <c:formatCode>General</c:formatCode>
                <c:ptCount val="3"/>
                <c:pt idx="0" formatCode="0%">
                  <c:v>0.06</c:v>
                </c:pt>
              </c:numCache>
            </c:numRef>
          </c:val>
        </c:ser>
        <c:ser>
          <c:idx val="1"/>
          <c:order val="1"/>
          <c:spPr>
            <a:solidFill>
              <a:srgbClr val="79A4FF"/>
            </a:solidFill>
          </c:spPr>
          <c:invertIfNegative val="0"/>
          <c:val>
            <c:numRef>
              <c:f>Sheet1!$B$3:$D$3</c:f>
              <c:numCache>
                <c:formatCode>General</c:formatCode>
                <c:ptCount val="3"/>
                <c:pt idx="0" formatCode="0%">
                  <c:v>0.11</c:v>
                </c:pt>
              </c:numCache>
            </c:numRef>
          </c:val>
        </c:ser>
        <c:ser>
          <c:idx val="2"/>
          <c:order val="2"/>
          <c:spPr>
            <a:solidFill>
              <a:srgbClr val="FFC000"/>
            </a:solidFill>
          </c:spPr>
          <c:invertIfNegative val="0"/>
          <c:dPt>
            <c:idx val="1"/>
            <c:invertIfNegative val="0"/>
            <c:bubble3D val="0"/>
            <c:spPr>
              <a:solidFill>
                <a:srgbClr val="C00000"/>
              </a:solidFill>
            </c:spPr>
          </c:dPt>
          <c:dLbls>
            <c:dLbl>
              <c:idx val="1"/>
              <c:delete val="1"/>
            </c:dLbl>
            <c:dLbl>
              <c:idx val="6"/>
              <c:layout>
                <c:manualLayout>
                  <c:x val="2.0948435002183026E-2"/>
                  <c:y val="-0.31427565802018265"/>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Sheet1!$B$4:$D$4</c:f>
              <c:numCache>
                <c:formatCode>0%</c:formatCode>
                <c:ptCount val="3"/>
                <c:pt idx="1">
                  <c:v>0.38</c:v>
                </c:pt>
              </c:numCache>
            </c:numRef>
          </c:val>
        </c:ser>
        <c:ser>
          <c:idx val="3"/>
          <c:order val="3"/>
          <c:spPr>
            <a:solidFill>
              <a:srgbClr val="FF6600"/>
            </a:solidFill>
          </c:spPr>
          <c:invertIfNegative val="0"/>
          <c:dLbls>
            <c:dLbl>
              <c:idx val="1"/>
              <c:delete val="1"/>
            </c:dLbl>
            <c:dLbl>
              <c:idx val="2"/>
              <c:layout>
                <c:manualLayout>
                  <c:x val="3.5719147056067053E-2"/>
                  <c:y val="-7.8568914505045662E-2"/>
                </c:manualLayout>
              </c:layout>
              <c:showLegendKey val="0"/>
              <c:showVal val="1"/>
              <c:showCatName val="0"/>
              <c:showSerName val="0"/>
              <c:showPercent val="0"/>
              <c:showBubbleSize val="0"/>
            </c:dLbl>
            <c:dLbl>
              <c:idx val="5"/>
              <c:layout>
                <c:manualLayout>
                  <c:x val="1.7725598848001022E-2"/>
                  <c:y val="-8.1374947165940251E-2"/>
                </c:manualLayout>
              </c:layout>
              <c:showLegendKey val="0"/>
              <c:showVal val="1"/>
              <c:showCatName val="0"/>
              <c:showSerName val="0"/>
              <c:showPercent val="0"/>
              <c:showBubbleSize val="0"/>
            </c:dLbl>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Sheet1!$B$5:$D$5</c:f>
              <c:numCache>
                <c:formatCode>0%</c:formatCode>
                <c:ptCount val="3"/>
                <c:pt idx="1">
                  <c:v>0.31</c:v>
                </c:pt>
              </c:numCache>
            </c:numRef>
          </c:val>
        </c:ser>
        <c:ser>
          <c:idx val="4"/>
          <c:order val="4"/>
          <c:spPr>
            <a:solidFill>
              <a:srgbClr val="FFC000"/>
            </a:solidFill>
          </c:spPr>
          <c:invertIfNegative val="0"/>
          <c:dLbls>
            <c:dLbl>
              <c:idx val="2"/>
              <c:layout>
                <c:manualLayout>
                  <c:x val="2.9660277718288549E-2"/>
                  <c:y val="-9.259907780951801E-2"/>
                </c:manualLayout>
              </c:layout>
              <c:spPr/>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dLbl>
            <c:txPr>
              <a:bodyPr/>
              <a:lstStyle/>
              <a:p>
                <a:pPr>
                  <a:defRPr sz="1600" b="1">
                    <a:latin typeface="Arial" pitchFamily="34" charset="0"/>
                    <a:cs typeface="Arial" pitchFamily="34" charset="0"/>
                  </a:defRPr>
                </a:pPr>
                <a:endParaRPr lang="en-US"/>
              </a:p>
            </c:txPr>
            <c:showLegendKey val="0"/>
            <c:showVal val="1"/>
            <c:showCatName val="0"/>
            <c:showSerName val="0"/>
            <c:showPercent val="0"/>
            <c:showBubbleSize val="0"/>
            <c:showLeaderLines val="0"/>
          </c:dLbls>
          <c:val>
            <c:numRef>
              <c:f>Sheet1!$B$6:$D$6</c:f>
              <c:numCache>
                <c:formatCode>General</c:formatCode>
                <c:ptCount val="3"/>
                <c:pt idx="2" formatCode="0%">
                  <c:v>0.09</c:v>
                </c:pt>
              </c:numCache>
            </c:numRef>
          </c:val>
        </c:ser>
        <c:dLbls>
          <c:showLegendKey val="0"/>
          <c:showVal val="0"/>
          <c:showCatName val="0"/>
          <c:showSerName val="0"/>
          <c:showPercent val="0"/>
          <c:showBubbleSize val="0"/>
        </c:dLbls>
        <c:gapWidth val="31"/>
        <c:shape val="box"/>
        <c:axId val="65178112"/>
        <c:axId val="46282368"/>
        <c:axId val="0"/>
      </c:bar3DChart>
      <c:catAx>
        <c:axId val="65178112"/>
        <c:scaling>
          <c:orientation val="minMax"/>
        </c:scaling>
        <c:delete val="1"/>
        <c:axPos val="b"/>
        <c:majorTickMark val="out"/>
        <c:minorTickMark val="none"/>
        <c:tickLblPos val="nextTo"/>
        <c:crossAx val="46282368"/>
        <c:crosses val="autoZero"/>
        <c:auto val="1"/>
        <c:lblAlgn val="ctr"/>
        <c:lblOffset val="100"/>
        <c:noMultiLvlLbl val="0"/>
      </c:catAx>
      <c:valAx>
        <c:axId val="46282368"/>
        <c:scaling>
          <c:orientation val="minMax"/>
          <c:max val="1"/>
          <c:min val="0"/>
        </c:scaling>
        <c:delete val="1"/>
        <c:axPos val="l"/>
        <c:numFmt formatCode="0%" sourceLinked="1"/>
        <c:majorTickMark val="out"/>
        <c:minorTickMark val="none"/>
        <c:tickLblPos val="nextTo"/>
        <c:crossAx val="6517811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075" cy="3508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65740" y="0"/>
            <a:ext cx="4029075" cy="350838"/>
          </a:xfrm>
          <a:prstGeom prst="rect">
            <a:avLst/>
          </a:prstGeom>
        </p:spPr>
        <p:txBody>
          <a:bodyPr vert="horz" lIns="91440" tIns="45720" rIns="91440" bIns="45720" rtlCol="0"/>
          <a:lstStyle>
            <a:lvl1pPr algn="r">
              <a:defRPr sz="1200"/>
            </a:lvl1pPr>
          </a:lstStyle>
          <a:p>
            <a:fld id="{ABCBC09D-4C0E-408F-8D21-9BE2562A4CEF}" type="datetimeFigureOut">
              <a:rPr lang="en-US" smtClean="0"/>
              <a:t>5/19/2015</a:t>
            </a:fld>
            <a:endParaRPr lang="en-US" dirty="0"/>
          </a:p>
        </p:txBody>
      </p:sp>
      <p:sp>
        <p:nvSpPr>
          <p:cNvPr id="4" name="Footer Placeholder 3"/>
          <p:cNvSpPr>
            <a:spLocks noGrp="1"/>
          </p:cNvSpPr>
          <p:nvPr>
            <p:ph type="ftr" sz="quarter" idx="2"/>
          </p:nvPr>
        </p:nvSpPr>
        <p:spPr>
          <a:xfrm>
            <a:off x="1" y="6657975"/>
            <a:ext cx="4029075" cy="3508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740" y="6657975"/>
            <a:ext cx="4029075" cy="350838"/>
          </a:xfrm>
          <a:prstGeom prst="rect">
            <a:avLst/>
          </a:prstGeom>
        </p:spPr>
        <p:txBody>
          <a:bodyPr vert="horz" lIns="91440" tIns="45720" rIns="91440" bIns="45720" rtlCol="0" anchor="b"/>
          <a:lstStyle>
            <a:lvl1pPr algn="r">
              <a:defRPr sz="1200"/>
            </a:lvl1pPr>
          </a:lstStyle>
          <a:p>
            <a:fld id="{46B5AFA9-EC2B-47AA-B3DA-1D206E9FB0F1}" type="slidenum">
              <a:rPr lang="en-US" smtClean="0"/>
              <a:t>‹#›</a:t>
            </a:fld>
            <a:endParaRPr lang="en-US" dirty="0"/>
          </a:p>
        </p:txBody>
      </p:sp>
    </p:spTree>
    <p:extLst>
      <p:ext uri="{BB962C8B-B14F-4D97-AF65-F5344CB8AC3E}">
        <p14:creationId xmlns:p14="http://schemas.microsoft.com/office/powerpoint/2010/main" val="765320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846263" y="525463"/>
            <a:ext cx="5603875" cy="4202112"/>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929640" y="5064879"/>
            <a:ext cx="7437120" cy="1419742"/>
          </a:xfrm>
          <a:prstGeom prst="rect">
            <a:avLst/>
          </a:prstGeom>
        </p:spPr>
        <p:txBody>
          <a:bodyPr vert="horz" lIns="93177" tIns="46589" rIns="93177" bIns="46589"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4102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11574</a:t>
            </a:r>
          </a:p>
          <a:p>
            <a:r>
              <a:rPr lang="en-US" dirty="0" smtClean="0"/>
              <a:t>Note:</a:t>
            </a:r>
            <a:r>
              <a:rPr lang="en-US" baseline="0" dirty="0" smtClean="0"/>
              <a:t> vertical expressions for subgroups</a:t>
            </a:r>
            <a:endParaRPr lang="en-US" dirty="0" smtClean="0"/>
          </a:p>
          <a:p>
            <a:r>
              <a:rPr lang="en-US" dirty="0" smtClean="0"/>
              <a:t>Photo: 2004 Kyle R Burton (Wikimedia</a:t>
            </a:r>
            <a:r>
              <a:rPr lang="en-US" baseline="0" dirty="0" smtClean="0"/>
              <a:t> Commons/CC Attribution Share-Alike 3.0 Unported)</a:t>
            </a:r>
            <a:endParaRPr lang="en-US" dirty="0"/>
          </a:p>
        </p:txBody>
      </p:sp>
      <p:sp>
        <p:nvSpPr>
          <p:cNvPr id="4" name="Slide Number Placeholder 3"/>
          <p:cNvSpPr>
            <a:spLocks noGrp="1"/>
          </p:cNvSpPr>
          <p:nvPr>
            <p:ph type="sldNum" sz="quarter" idx="10"/>
          </p:nvPr>
        </p:nvSpPr>
        <p:spPr>
          <a:xfrm>
            <a:off x="5265809" y="6658664"/>
            <a:ext cx="4028440" cy="350520"/>
          </a:xfrm>
          <a:prstGeom prst="rect">
            <a:avLst/>
          </a:prstGeom>
        </p:spPr>
        <p:txBody>
          <a:bodyPr lIns="93177" tIns="46589" rIns="93177" bIns="46589"/>
          <a:lstStyle/>
          <a:p>
            <a:fld id="{6EA946C8-5A7A-4F78-A0F1-0EEF8B4A0E5D}" type="slidenum">
              <a:rPr lang="en-US" smtClean="0"/>
              <a:t>1</a:t>
            </a:fld>
            <a:endParaRPr lang="en-US" dirty="0"/>
          </a:p>
        </p:txBody>
      </p:sp>
    </p:spTree>
    <p:extLst>
      <p:ext uri="{BB962C8B-B14F-4D97-AF65-F5344CB8AC3E}">
        <p14:creationId xmlns:p14="http://schemas.microsoft.com/office/powerpoint/2010/main" val="2179547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Q.13a</a:t>
            </a:r>
            <a:endParaRPr lang="en-US" dirty="0"/>
          </a:p>
        </p:txBody>
      </p:sp>
    </p:spTree>
    <p:extLst>
      <p:ext uri="{BB962C8B-B14F-4D97-AF65-F5344CB8AC3E}">
        <p14:creationId xmlns:p14="http://schemas.microsoft.com/office/powerpoint/2010/main" val="626478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Q.13b</a:t>
            </a:r>
            <a:endParaRPr lang="en-US" dirty="0"/>
          </a:p>
        </p:txBody>
      </p:sp>
    </p:spTree>
    <p:extLst>
      <p:ext uri="{BB962C8B-B14F-4D97-AF65-F5344CB8AC3E}">
        <p14:creationId xmlns:p14="http://schemas.microsoft.com/office/powerpoint/2010/main" val="3438420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Q.14a</a:t>
            </a:r>
            <a:endParaRPr lang="en-US" dirty="0"/>
          </a:p>
        </p:txBody>
      </p:sp>
    </p:spTree>
    <p:extLst>
      <p:ext uri="{BB962C8B-B14F-4D97-AF65-F5344CB8AC3E}">
        <p14:creationId xmlns:p14="http://schemas.microsoft.com/office/powerpoint/2010/main" val="29026349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Q.15ab</a:t>
            </a:r>
            <a:endParaRPr lang="en-US" dirty="0"/>
          </a:p>
        </p:txBody>
      </p:sp>
    </p:spTree>
    <p:extLst>
      <p:ext uri="{BB962C8B-B14F-4D97-AF65-F5344CB8AC3E}">
        <p14:creationId xmlns:p14="http://schemas.microsoft.com/office/powerpoint/2010/main" val="997842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Q.16</a:t>
            </a:r>
            <a:endParaRPr lang="en-US" dirty="0"/>
          </a:p>
        </p:txBody>
      </p:sp>
    </p:spTree>
    <p:extLst>
      <p:ext uri="{BB962C8B-B14F-4D97-AF65-F5344CB8AC3E}">
        <p14:creationId xmlns:p14="http://schemas.microsoft.com/office/powerpoint/2010/main" val="997842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Q.18</a:t>
            </a:r>
            <a:endParaRPr lang="en-US" dirty="0"/>
          </a:p>
        </p:txBody>
      </p:sp>
    </p:spTree>
    <p:extLst>
      <p:ext uri="{BB962C8B-B14F-4D97-AF65-F5344CB8AC3E}">
        <p14:creationId xmlns:p14="http://schemas.microsoft.com/office/powerpoint/2010/main" val="30524376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Q.18</a:t>
            </a:r>
            <a:endParaRPr lang="en-US"/>
          </a:p>
        </p:txBody>
      </p:sp>
    </p:spTree>
    <p:extLst>
      <p:ext uri="{BB962C8B-B14F-4D97-AF65-F5344CB8AC3E}">
        <p14:creationId xmlns:p14="http://schemas.microsoft.com/office/powerpoint/2010/main" val="3052437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Q.8</a:t>
            </a:r>
            <a:endParaRPr lang="en-US" dirty="0"/>
          </a:p>
        </p:txBody>
      </p:sp>
    </p:spTree>
    <p:extLst>
      <p:ext uri="{BB962C8B-B14F-4D97-AF65-F5344CB8AC3E}">
        <p14:creationId xmlns:p14="http://schemas.microsoft.com/office/powerpoint/2010/main" val="3438420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Q.8</a:t>
            </a:r>
            <a:endParaRPr lang="en-US" dirty="0"/>
          </a:p>
        </p:txBody>
      </p:sp>
    </p:spTree>
    <p:extLst>
      <p:ext uri="{BB962C8B-B14F-4D97-AF65-F5344CB8AC3E}">
        <p14:creationId xmlns:p14="http://schemas.microsoft.com/office/powerpoint/2010/main" val="3438420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Q.4, 5, 6abc</a:t>
            </a:r>
            <a:endParaRPr lang="en-US" dirty="0"/>
          </a:p>
        </p:txBody>
      </p:sp>
    </p:spTree>
    <p:extLst>
      <p:ext uri="{BB962C8B-B14F-4D97-AF65-F5344CB8AC3E}">
        <p14:creationId xmlns:p14="http://schemas.microsoft.com/office/powerpoint/2010/main" val="2566518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Q.7</a:t>
            </a:r>
            <a:endParaRPr lang="en-US" dirty="0"/>
          </a:p>
        </p:txBody>
      </p:sp>
    </p:spTree>
    <p:extLst>
      <p:ext uri="{BB962C8B-B14F-4D97-AF65-F5344CB8AC3E}">
        <p14:creationId xmlns:p14="http://schemas.microsoft.com/office/powerpoint/2010/main" val="1431581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Q.8,</a:t>
            </a:r>
            <a:r>
              <a:rPr lang="en-US" baseline="0" dirty="0" smtClean="0"/>
              <a:t> 9</a:t>
            </a:r>
            <a:endParaRPr lang="en-US" dirty="0"/>
          </a:p>
        </p:txBody>
      </p:sp>
    </p:spTree>
    <p:extLst>
      <p:ext uri="{BB962C8B-B14F-4D97-AF65-F5344CB8AC3E}">
        <p14:creationId xmlns:p14="http://schemas.microsoft.com/office/powerpoint/2010/main" val="3438420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Q.10</a:t>
            </a:r>
            <a:endParaRPr lang="en-US" dirty="0"/>
          </a:p>
        </p:txBody>
      </p:sp>
    </p:spTree>
    <p:extLst>
      <p:ext uri="{BB962C8B-B14F-4D97-AF65-F5344CB8AC3E}">
        <p14:creationId xmlns:p14="http://schemas.microsoft.com/office/powerpoint/2010/main" val="3438420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Q.11</a:t>
            </a:r>
            <a:endParaRPr lang="en-US" dirty="0"/>
          </a:p>
        </p:txBody>
      </p:sp>
    </p:spTree>
    <p:extLst>
      <p:ext uri="{BB962C8B-B14F-4D97-AF65-F5344CB8AC3E}">
        <p14:creationId xmlns:p14="http://schemas.microsoft.com/office/powerpoint/2010/main" val="250601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Q.12ab</a:t>
            </a:r>
            <a:endParaRPr lang="en-US" dirty="0"/>
          </a:p>
        </p:txBody>
      </p:sp>
    </p:spTree>
    <p:extLst>
      <p:ext uri="{BB962C8B-B14F-4D97-AF65-F5344CB8AC3E}">
        <p14:creationId xmlns:p14="http://schemas.microsoft.com/office/powerpoint/2010/main" val="1612451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15023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0B809DC-1F2B-4A17-8149-D869854A0DE0}" type="datetime1">
              <a:rPr lang="en-US" smtClean="0"/>
              <a:t>5/19/2015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2773856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D1C44BD-461B-4710-BE86-9570BEF59F50}" type="datetime1">
              <a:rPr lang="en-US" smtClean="0"/>
              <a:t>5/19/2015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2240296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6D805F-94FE-46DC-8FAC-A86876F6A6A7}" type="datetime1">
              <a:rPr lang="en-US" smtClean="0"/>
              <a:t>5/19/2015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481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FE7CA8-CCFA-45B2-969E-671F03283234}" type="datetime1">
              <a:rPr lang="en-US" smtClean="0"/>
              <a:t>5/19/2015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3540549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2734157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18437" y="274638"/>
            <a:ext cx="7060020" cy="1143000"/>
          </a:xfrm>
        </p:spPr>
        <p:txBody>
          <a:bodyPr>
            <a:norm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9900"/>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90948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18437" y="274638"/>
            <a:ext cx="7060020" cy="1143000"/>
          </a:xfrm>
        </p:spPr>
        <p:txBody>
          <a:bodyPr anchor="t">
            <a:normAutofit/>
          </a:bodyPr>
          <a:lstStyle>
            <a:lvl1pPr marL="0" indent="0">
              <a:lnSpc>
                <a:spcPts val="2400"/>
              </a:lnSpc>
              <a:buClr>
                <a:srgbClr val="009900"/>
              </a:buClr>
              <a:buFont typeface="Wingdings" pitchFamily="2" charset="2"/>
              <a:buNone/>
              <a:defRPr sz="24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9900"/>
              </a:buClr>
              <a:defRPr sz="20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585926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28798" y="2609998"/>
            <a:ext cx="6708443" cy="1362075"/>
          </a:xfrm>
        </p:spPr>
        <p:txBody>
          <a:bodyPr anchor="ctr"/>
          <a:lstStyle>
            <a:lvl1pPr algn="ctr">
              <a:defRPr sz="4000" b="1" cap="all"/>
            </a:lvl1pPr>
          </a:lstStyle>
          <a:p>
            <a:r>
              <a:rPr lang="en-US" smtClean="0"/>
              <a:t>Click to edit Master title style</a:t>
            </a:r>
            <a:endParaRPr lang="en-US"/>
          </a:p>
        </p:txBody>
      </p:sp>
      <p:sp>
        <p:nvSpPr>
          <p:cNvPr id="6" name="Slide Number Placeholder 5"/>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3404325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51C5E29-8CD5-414B-ACE8-99A394368604}" type="datetime1">
              <a:rPr lang="en-US" smtClean="0"/>
              <a:t>5/19/2015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3796016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30E041A-F484-480F-9D1F-4D50F7D3DE99}" type="datetime1">
              <a:rPr lang="en-US" smtClean="0"/>
              <a:t>5/19/2015</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366343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3E86718-B8D9-4FAF-95E6-492E8ABAF833}" type="datetime1">
              <a:rPr lang="en-US" smtClean="0"/>
              <a:t>5/19/2015</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301503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DF3E952-CC34-4C2F-AA49-4E72187BA1EC}" type="datetime1">
              <a:rPr lang="en-US" smtClean="0"/>
              <a:t>5/19/2015</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693FD698-73BA-49BE-B762-B26E644C33B9}" type="slidenum">
              <a:rPr lang="en-US" smtClean="0"/>
              <a:t>‹#›</a:t>
            </a:fld>
            <a:endParaRPr lang="en-US" dirty="0"/>
          </a:p>
        </p:txBody>
      </p:sp>
    </p:spTree>
    <p:extLst>
      <p:ext uri="{BB962C8B-B14F-4D97-AF65-F5344CB8AC3E}">
        <p14:creationId xmlns:p14="http://schemas.microsoft.com/office/powerpoint/2010/main" val="145526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18436" y="274638"/>
            <a:ext cx="7092597"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438934" y="1600200"/>
            <a:ext cx="7247865"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2156" y="0"/>
            <a:ext cx="1258177" cy="6858000"/>
          </a:xfrm>
          <a:prstGeom prst="rect">
            <a:avLst/>
          </a:prstGeom>
          <a:effectLst>
            <a:softEdge rad="190500"/>
          </a:effectLst>
        </p:spPr>
      </p:pic>
      <p:sp>
        <p:nvSpPr>
          <p:cNvPr id="8" name="TextBox 7"/>
          <p:cNvSpPr txBox="1"/>
          <p:nvPr/>
        </p:nvSpPr>
        <p:spPr>
          <a:xfrm>
            <a:off x="1517061" y="6542321"/>
            <a:ext cx="5340757" cy="276999"/>
          </a:xfrm>
          <a:prstGeom prst="rect">
            <a:avLst/>
          </a:prstGeom>
          <a:noFill/>
        </p:spPr>
        <p:txBody>
          <a:bodyPr wrap="none" rtlCol="0">
            <a:spAutoFit/>
          </a:bodyPr>
          <a:lstStyle/>
          <a:p>
            <a:pPr algn="r"/>
            <a:r>
              <a:rPr lang="en-US" sz="1200" b="1" baseline="0" dirty="0" smtClean="0">
                <a:solidFill>
                  <a:schemeClr val="tx1">
                    <a:lumMod val="75000"/>
                    <a:lumOff val="25000"/>
                  </a:schemeClr>
                </a:solidFill>
              </a:rPr>
              <a:t>Voters’ Attitudes Regarding the Clean Water Rule </a:t>
            </a:r>
            <a:r>
              <a:rPr lang="en-US" sz="1200" b="1" baseline="0" dirty="0" smtClean="0">
                <a:solidFill>
                  <a:schemeClr val="tx1">
                    <a:lumMod val="75000"/>
                    <a:lumOff val="25000"/>
                  </a:schemeClr>
                </a:solidFill>
                <a:sym typeface="Wingdings"/>
              </a:rPr>
              <a:t></a:t>
            </a:r>
            <a:r>
              <a:rPr lang="en-US" sz="1200" b="1" baseline="0" dirty="0" smtClean="0">
                <a:solidFill>
                  <a:schemeClr val="tx1">
                    <a:lumMod val="75000"/>
                    <a:lumOff val="25000"/>
                  </a:schemeClr>
                </a:solidFill>
              </a:rPr>
              <a:t> May 2015 </a:t>
            </a:r>
            <a:r>
              <a:rPr lang="en-US" sz="1200" b="1" baseline="0" dirty="0" smtClean="0">
                <a:solidFill>
                  <a:schemeClr val="tx1">
                    <a:lumMod val="75000"/>
                    <a:lumOff val="25000"/>
                  </a:schemeClr>
                </a:solidFill>
                <a:sym typeface="Wingdings"/>
              </a:rPr>
              <a:t></a:t>
            </a:r>
            <a:r>
              <a:rPr lang="en-US" sz="1200" b="1" baseline="0" dirty="0" smtClean="0">
                <a:solidFill>
                  <a:schemeClr val="tx1">
                    <a:lumMod val="75000"/>
                    <a:lumOff val="25000"/>
                  </a:schemeClr>
                </a:solidFill>
              </a:rPr>
              <a:t> Hart Research</a:t>
            </a:r>
            <a:endParaRPr lang="en-US" sz="1200" b="1" dirty="0">
              <a:solidFill>
                <a:schemeClr val="tx1">
                  <a:lumMod val="75000"/>
                  <a:lumOff val="25000"/>
                </a:schemeClr>
              </a:solidFill>
            </a:endParaRPr>
          </a:p>
        </p:txBody>
      </p:sp>
      <p:sp>
        <p:nvSpPr>
          <p:cNvPr id="6" name="Slide Number Placeholder 5"/>
          <p:cNvSpPr>
            <a:spLocks noGrp="1"/>
          </p:cNvSpPr>
          <p:nvPr>
            <p:ph type="sldNum" sz="quarter" idx="4"/>
          </p:nvPr>
        </p:nvSpPr>
        <p:spPr>
          <a:xfrm>
            <a:off x="160992" y="6465600"/>
            <a:ext cx="871879" cy="365125"/>
          </a:xfrm>
          <a:prstGeom prst="rect">
            <a:avLst/>
          </a:prstGeom>
        </p:spPr>
        <p:txBody>
          <a:bodyPr vert="horz" lIns="91440" tIns="45720" rIns="91440" bIns="45720" rtlCol="0" anchor="ctr"/>
          <a:lstStyle>
            <a:lvl1pPr algn="ctr">
              <a:defRPr sz="1050">
                <a:solidFill>
                  <a:schemeClr val="bg1"/>
                </a:solidFill>
              </a:defRPr>
            </a:lvl1pPr>
          </a:lstStyle>
          <a:p>
            <a:fld id="{693FD698-73BA-49BE-B762-B26E644C33B9}" type="slidenum">
              <a:rPr lang="en-US" smtClean="0"/>
              <a:pPr/>
              <a:t>‹#›</a:t>
            </a:fld>
            <a:endParaRPr lang="en-US" dirty="0"/>
          </a:p>
        </p:txBody>
      </p:sp>
      <p:pic>
        <p:nvPicPr>
          <p:cNvPr id="17" name="Picture 16"/>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86059" y="97077"/>
            <a:ext cx="865977" cy="159326"/>
          </a:xfrm>
          <a:prstGeom prst="rect">
            <a:avLst/>
          </a:prstGeom>
        </p:spPr>
      </p:pic>
      <p:pic>
        <p:nvPicPr>
          <p:cNvPr id="10" name="Picture 2"/>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428453" y="6507138"/>
            <a:ext cx="1629054" cy="35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userDrawn="1"/>
        </p:nvCxnSpPr>
        <p:spPr>
          <a:xfrm>
            <a:off x="1204249" y="6509663"/>
            <a:ext cx="793975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1293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l" defTabSz="914400" rtl="0" eaLnBrk="1" latinLnBrk="0" hangingPunct="1">
        <a:lnSpc>
          <a:spcPts val="2600"/>
        </a:lnSpc>
        <a:spcBef>
          <a:spcPct val="0"/>
        </a:spcBef>
        <a:buNone/>
        <a:defRPr sz="2600" b="1"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ct val="20000"/>
        </a:spcBef>
        <a:buClr>
          <a:srgbClr val="009900"/>
        </a:buClr>
        <a:buSzPct val="90000"/>
        <a:buFont typeface="Wingdings" pitchFamily="2" charset="2"/>
        <a:buChar char="n"/>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9900"/>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9900"/>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9900"/>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9900"/>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55811" y="1958975"/>
            <a:ext cx="6214143" cy="1470025"/>
          </a:xfrm>
        </p:spPr>
        <p:txBody>
          <a:bodyPr>
            <a:noAutofit/>
          </a:bodyPr>
          <a:lstStyle/>
          <a:p>
            <a:pPr algn="ctr">
              <a:lnSpc>
                <a:spcPts val="6500"/>
              </a:lnSpc>
            </a:pPr>
            <a:r>
              <a:rPr lang="en-US" sz="6000" dirty="0" smtClean="0"/>
              <a:t>Voters’ Attitudes Regarding the Clean Water Rule</a:t>
            </a:r>
            <a:endParaRPr lang="en-US" sz="6000"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9" y="0"/>
            <a:ext cx="2640188" cy="6858000"/>
          </a:xfrm>
          <a:prstGeom prst="rect">
            <a:avLst/>
          </a:prstGeom>
          <a:effectLst>
            <a:softEdge rad="190500"/>
          </a:effec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6897" y="184164"/>
            <a:ext cx="3233057" cy="594832"/>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9899" y="5378844"/>
            <a:ext cx="6330055" cy="1364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564817" y="4345120"/>
            <a:ext cx="4596130" cy="1310615"/>
          </a:xfrm>
          <a:prstGeom prst="rect">
            <a:avLst/>
          </a:prstGeom>
          <a:noFill/>
        </p:spPr>
        <p:txBody>
          <a:bodyPr wrap="none" rtlCol="0">
            <a:spAutoFit/>
          </a:bodyPr>
          <a:lstStyle/>
          <a:p>
            <a:pPr algn="ctr">
              <a:lnSpc>
                <a:spcPts val="1900"/>
              </a:lnSpc>
            </a:pPr>
            <a:r>
              <a:rPr lang="en-US" sz="1600" i="1" dirty="0" smtClean="0">
                <a:latin typeface="Arial" pitchFamily="34" charset="0"/>
                <a:cs typeface="Arial" pitchFamily="34" charset="0"/>
              </a:rPr>
              <a:t>Key findings from a nationwide telephone survey</a:t>
            </a:r>
            <a:br>
              <a:rPr lang="en-US" sz="1600" i="1" dirty="0" smtClean="0">
                <a:latin typeface="Arial" pitchFamily="34" charset="0"/>
                <a:cs typeface="Arial" pitchFamily="34" charset="0"/>
              </a:rPr>
            </a:br>
            <a:r>
              <a:rPr lang="en-US" sz="1600" i="1" dirty="0" smtClean="0">
                <a:latin typeface="Arial" pitchFamily="34" charset="0"/>
                <a:cs typeface="Arial" pitchFamily="34" charset="0"/>
              </a:rPr>
              <a:t>among 800 likely 2016 general election voters</a:t>
            </a:r>
          </a:p>
          <a:p>
            <a:pPr algn="ctr">
              <a:lnSpc>
                <a:spcPts val="1900"/>
              </a:lnSpc>
            </a:pPr>
            <a:r>
              <a:rPr lang="en-US" sz="1200" i="1" dirty="0" smtClean="0">
                <a:latin typeface="Arial" pitchFamily="34" charset="0"/>
                <a:cs typeface="Arial" pitchFamily="34" charset="0"/>
              </a:rPr>
              <a:t>(Margin of error = ±3.5 percentage points)</a:t>
            </a:r>
            <a:br>
              <a:rPr lang="en-US" sz="1200" i="1" dirty="0" smtClean="0">
                <a:latin typeface="Arial" pitchFamily="34" charset="0"/>
                <a:cs typeface="Arial" pitchFamily="34" charset="0"/>
              </a:rPr>
            </a:br>
            <a:r>
              <a:rPr lang="en-US" sz="1600" i="1" dirty="0" smtClean="0">
                <a:latin typeface="Arial" pitchFamily="34" charset="0"/>
                <a:cs typeface="Arial" pitchFamily="34" charset="0"/>
              </a:rPr>
              <a:t>conducted May 4 – 7, 2015</a:t>
            </a:r>
            <a:br>
              <a:rPr lang="en-US" sz="1600" i="1" dirty="0" smtClean="0">
                <a:latin typeface="Arial" pitchFamily="34" charset="0"/>
                <a:cs typeface="Arial" pitchFamily="34" charset="0"/>
              </a:rPr>
            </a:br>
            <a:r>
              <a:rPr lang="en-US" sz="1600" i="1" dirty="0" smtClean="0">
                <a:latin typeface="Arial" pitchFamily="34" charset="0"/>
                <a:cs typeface="Arial" pitchFamily="34" charset="0"/>
              </a:rPr>
              <a:t>for</a:t>
            </a:r>
            <a:endParaRPr lang="en-US" sz="1600" i="1" dirty="0">
              <a:latin typeface="Arial" pitchFamily="34" charset="0"/>
              <a:cs typeface="Arial" pitchFamily="34" charset="0"/>
            </a:endParaRPr>
          </a:p>
        </p:txBody>
      </p:sp>
    </p:spTree>
    <p:extLst>
      <p:ext uri="{BB962C8B-B14F-4D97-AF65-F5344CB8AC3E}">
        <p14:creationId xmlns:p14="http://schemas.microsoft.com/office/powerpoint/2010/main" val="36930758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Majorities of voters across party lines think that  </a:t>
            </a:r>
            <a:r>
              <a:rPr lang="en-US" dirty="0"/>
              <a:t>Congress should allow the Clean Water Rule to go forward rather than block it.</a:t>
            </a:r>
          </a:p>
        </p:txBody>
      </p:sp>
      <p:sp>
        <p:nvSpPr>
          <p:cNvPr id="4" name="Slide Number Placeholder 3"/>
          <p:cNvSpPr>
            <a:spLocks noGrp="1"/>
          </p:cNvSpPr>
          <p:nvPr>
            <p:ph type="sldNum" sz="quarter" idx="12"/>
          </p:nvPr>
        </p:nvSpPr>
        <p:spPr/>
        <p:txBody>
          <a:bodyPr/>
          <a:lstStyle/>
          <a:p>
            <a:fld id="{693FD698-73BA-49BE-B762-B26E644C33B9}" type="slidenum">
              <a:rPr lang="en-US" smtClean="0"/>
              <a:t>10</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4946831"/>
              </p:ext>
            </p:extLst>
          </p:nvPr>
        </p:nvGraphicFramePr>
        <p:xfrm>
          <a:off x="1230087" y="2413412"/>
          <a:ext cx="7445828" cy="264844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317172" y="1538288"/>
            <a:ext cx="7097485" cy="788036"/>
          </a:xfrm>
          <a:prstGeom prst="rect">
            <a:avLst/>
          </a:prstGeom>
          <a:noFill/>
        </p:spPr>
        <p:txBody>
          <a:bodyPr wrap="square" rtlCol="0">
            <a:spAutoFit/>
          </a:bodyPr>
          <a:lstStyle/>
          <a:p>
            <a:pPr algn="just">
              <a:lnSpc>
                <a:spcPts val="1800"/>
              </a:lnSpc>
            </a:pPr>
            <a:r>
              <a:rPr lang="en-US" i="1" dirty="0" smtClean="0"/>
              <a:t>Congress </a:t>
            </a:r>
            <a:r>
              <a:rPr lang="en-US" i="1" dirty="0"/>
              <a:t>is considering whether to block the Clean Water Rule proposed by the EPA and Army Corps of </a:t>
            </a:r>
            <a:r>
              <a:rPr lang="en-US" i="1" dirty="0" smtClean="0"/>
              <a:t>Engineers: </a:t>
            </a:r>
            <a:r>
              <a:rPr lang="en-US" i="1" dirty="0"/>
              <a:t>Which </a:t>
            </a:r>
            <a:r>
              <a:rPr lang="en-US" i="1" dirty="0" smtClean="0"/>
              <a:t>approach </a:t>
            </a:r>
            <a:r>
              <a:rPr lang="en-US" i="1" dirty="0"/>
              <a:t>do you think Congress should </a:t>
            </a:r>
            <a:r>
              <a:rPr lang="en-US" i="1" dirty="0" smtClean="0"/>
              <a:t>take?</a:t>
            </a:r>
          </a:p>
        </p:txBody>
      </p:sp>
      <p:sp>
        <p:nvSpPr>
          <p:cNvPr id="9" name="TextBox 8"/>
          <p:cNvSpPr txBox="1"/>
          <p:nvPr/>
        </p:nvSpPr>
        <p:spPr>
          <a:xfrm>
            <a:off x="1317172" y="2450963"/>
            <a:ext cx="5758542" cy="528350"/>
          </a:xfrm>
          <a:prstGeom prst="rect">
            <a:avLst/>
          </a:prstGeom>
          <a:noFill/>
        </p:spPr>
        <p:txBody>
          <a:bodyPr wrap="square" rtlCol="0">
            <a:spAutoFit/>
          </a:bodyPr>
          <a:lstStyle/>
          <a:p>
            <a:pPr>
              <a:lnSpc>
                <a:spcPts val="1700"/>
              </a:lnSpc>
              <a:spcBef>
                <a:spcPts val="7800"/>
              </a:spcBef>
            </a:pPr>
            <a:r>
              <a:rPr lang="en-US" sz="1600" dirty="0" smtClean="0">
                <a:latin typeface="Arial" pitchFamily="34" charset="0"/>
                <a:cs typeface="Arial" pitchFamily="34" charset="0"/>
              </a:rPr>
              <a:t>Congress should allow </a:t>
            </a:r>
            <a:r>
              <a:rPr lang="en-US" sz="1600" dirty="0">
                <a:latin typeface="Arial" pitchFamily="34" charset="0"/>
                <a:cs typeface="Arial" pitchFamily="34" charset="0"/>
              </a:rPr>
              <a:t>the Clean Water Rule to go forward and closely monitor how the rule is being </a:t>
            </a:r>
            <a:r>
              <a:rPr lang="en-US" sz="1600" dirty="0" smtClean="0">
                <a:latin typeface="Arial" pitchFamily="34" charset="0"/>
                <a:cs typeface="Arial" pitchFamily="34" charset="0"/>
              </a:rPr>
              <a:t>implemented</a:t>
            </a:r>
            <a:endParaRPr lang="en-US" sz="1600" dirty="0">
              <a:latin typeface="Arial" pitchFamily="34" charset="0"/>
              <a:cs typeface="Arial" pitchFamily="34" charset="0"/>
            </a:endParaRPr>
          </a:p>
        </p:txBody>
      </p:sp>
      <p:sp>
        <p:nvSpPr>
          <p:cNvPr id="10" name="TextBox 9"/>
          <p:cNvSpPr txBox="1"/>
          <p:nvPr/>
        </p:nvSpPr>
        <p:spPr>
          <a:xfrm>
            <a:off x="1317172" y="3604849"/>
            <a:ext cx="5758542" cy="528350"/>
          </a:xfrm>
          <a:prstGeom prst="rect">
            <a:avLst/>
          </a:prstGeom>
          <a:noFill/>
        </p:spPr>
        <p:txBody>
          <a:bodyPr wrap="square" rtlCol="0">
            <a:spAutoFit/>
          </a:bodyPr>
          <a:lstStyle/>
          <a:p>
            <a:pPr>
              <a:lnSpc>
                <a:spcPts val="1700"/>
              </a:lnSpc>
              <a:spcBef>
                <a:spcPts val="7800"/>
              </a:spcBef>
            </a:pPr>
            <a:r>
              <a:rPr lang="en-US" sz="1600" dirty="0">
                <a:latin typeface="Arial" pitchFamily="34" charset="0"/>
                <a:cs typeface="Arial" pitchFamily="34" charset="0"/>
              </a:rPr>
              <a:t>Congress should block the Clean Water Rule and prevent it from being implemented</a:t>
            </a:r>
          </a:p>
        </p:txBody>
      </p:sp>
      <p:sp>
        <p:nvSpPr>
          <p:cNvPr id="11" name="TextBox 10"/>
          <p:cNvSpPr txBox="1"/>
          <p:nvPr/>
        </p:nvSpPr>
        <p:spPr>
          <a:xfrm>
            <a:off x="3441183" y="4745492"/>
            <a:ext cx="2935162" cy="1461939"/>
          </a:xfrm>
          <a:prstGeom prst="rect">
            <a:avLst/>
          </a:prstGeom>
          <a:noFill/>
        </p:spPr>
        <p:txBody>
          <a:bodyPr wrap="none" rtlCol="0">
            <a:spAutoFit/>
          </a:bodyPr>
          <a:lstStyle/>
          <a:p>
            <a:pPr>
              <a:spcBef>
                <a:spcPts val="600"/>
              </a:spcBef>
            </a:pPr>
            <a:r>
              <a:rPr lang="en-US" sz="1400" dirty="0" smtClean="0">
                <a:latin typeface="Arial" pitchFamily="34" charset="0"/>
                <a:cs typeface="Arial" pitchFamily="34" charset="0"/>
              </a:rPr>
              <a:t>Democrats</a:t>
            </a:r>
            <a:br>
              <a:rPr lang="en-US" sz="1400" dirty="0" smtClean="0">
                <a:latin typeface="Arial" pitchFamily="34" charset="0"/>
                <a:cs typeface="Arial" pitchFamily="34" charset="0"/>
              </a:rPr>
            </a:br>
            <a:r>
              <a:rPr lang="en-US" sz="1400" dirty="0" smtClean="0">
                <a:latin typeface="Arial" pitchFamily="34" charset="0"/>
                <a:cs typeface="Arial" pitchFamily="34" charset="0"/>
              </a:rPr>
              <a:t>Independents</a:t>
            </a:r>
            <a:br>
              <a:rPr lang="en-US" sz="1400" dirty="0" smtClean="0">
                <a:latin typeface="Arial" pitchFamily="34" charset="0"/>
                <a:cs typeface="Arial" pitchFamily="34" charset="0"/>
              </a:rPr>
            </a:br>
            <a:r>
              <a:rPr lang="en-US" sz="1400" dirty="0" smtClean="0">
                <a:latin typeface="Arial" pitchFamily="34" charset="0"/>
                <a:cs typeface="Arial" pitchFamily="34" charset="0"/>
              </a:rPr>
              <a:t>Republicans</a:t>
            </a:r>
          </a:p>
          <a:p>
            <a:pPr>
              <a:spcBef>
                <a:spcPts val="600"/>
              </a:spcBef>
            </a:pPr>
            <a:r>
              <a:rPr lang="en-US" sz="1400" dirty="0" smtClean="0">
                <a:latin typeface="Arial" pitchFamily="34" charset="0"/>
                <a:cs typeface="Arial" pitchFamily="34" charset="0"/>
              </a:rPr>
              <a:t>Strongly favor Clean Water Rule</a:t>
            </a:r>
            <a:br>
              <a:rPr lang="en-US" sz="1400" dirty="0" smtClean="0">
                <a:latin typeface="Arial" pitchFamily="34" charset="0"/>
                <a:cs typeface="Arial" pitchFamily="34" charset="0"/>
              </a:rPr>
            </a:br>
            <a:r>
              <a:rPr lang="en-US" sz="1400" dirty="0" smtClean="0">
                <a:latin typeface="Arial" pitchFamily="34" charset="0"/>
                <a:cs typeface="Arial" pitchFamily="34" charset="0"/>
              </a:rPr>
              <a:t>Somewhat favor Clean Water Rule</a:t>
            </a:r>
            <a:br>
              <a:rPr lang="en-US" sz="1400" dirty="0" smtClean="0">
                <a:latin typeface="Arial" pitchFamily="34" charset="0"/>
                <a:cs typeface="Arial" pitchFamily="34" charset="0"/>
              </a:rPr>
            </a:br>
            <a:r>
              <a:rPr lang="en-US" sz="1400" dirty="0" smtClean="0">
                <a:latin typeface="Arial" pitchFamily="34" charset="0"/>
                <a:cs typeface="Arial" pitchFamily="34" charset="0"/>
              </a:rPr>
              <a:t>Oppose Clean Water Rule</a:t>
            </a:r>
          </a:p>
        </p:txBody>
      </p:sp>
      <p:sp>
        <p:nvSpPr>
          <p:cNvPr id="12" name="TextBox 11"/>
          <p:cNvSpPr txBox="1"/>
          <p:nvPr/>
        </p:nvSpPr>
        <p:spPr>
          <a:xfrm>
            <a:off x="6220974" y="4237660"/>
            <a:ext cx="1199366" cy="1969770"/>
          </a:xfrm>
          <a:prstGeom prst="rect">
            <a:avLst/>
          </a:prstGeom>
          <a:noFill/>
        </p:spPr>
        <p:txBody>
          <a:bodyPr wrap="none" rtlCol="0">
            <a:spAutoFit/>
          </a:bodyPr>
          <a:lstStyle/>
          <a:p>
            <a:pPr algn="ctr">
              <a:spcBef>
                <a:spcPts val="600"/>
              </a:spcBef>
            </a:pPr>
            <a:r>
              <a:rPr lang="en-US" sz="1400" b="1" dirty="0" smtClean="0">
                <a:latin typeface="Arial" pitchFamily="34" charset="0"/>
                <a:cs typeface="Arial" pitchFamily="34" charset="0"/>
              </a:rPr>
              <a:t>Allow Clean</a:t>
            </a:r>
            <a:br>
              <a:rPr lang="en-US" sz="1400" b="1" dirty="0" smtClean="0">
                <a:latin typeface="Arial" pitchFamily="34" charset="0"/>
                <a:cs typeface="Arial" pitchFamily="34" charset="0"/>
              </a:rPr>
            </a:br>
            <a:r>
              <a:rPr lang="en-US" sz="1400" b="1" dirty="0">
                <a:latin typeface="Arial" pitchFamily="34" charset="0"/>
                <a:cs typeface="Arial" pitchFamily="34" charset="0"/>
              </a:rPr>
              <a:t>Water </a:t>
            </a:r>
            <a:r>
              <a:rPr lang="en-US" sz="1400" b="1" dirty="0" smtClean="0">
                <a:latin typeface="Arial" pitchFamily="34" charset="0"/>
                <a:cs typeface="Arial" pitchFamily="34" charset="0"/>
              </a:rPr>
              <a:t>Rule</a:t>
            </a:r>
          </a:p>
          <a:p>
            <a:pPr algn="ctr">
              <a:spcBef>
                <a:spcPts val="600"/>
              </a:spcBef>
            </a:pPr>
            <a:r>
              <a:rPr lang="en-US" sz="1400" dirty="0" smtClean="0">
                <a:latin typeface="Arial" pitchFamily="34" charset="0"/>
                <a:cs typeface="Arial" pitchFamily="34" charset="0"/>
              </a:rPr>
              <a:t>94%</a:t>
            </a:r>
            <a:br>
              <a:rPr lang="en-US" sz="1400" dirty="0" smtClean="0">
                <a:latin typeface="Arial" pitchFamily="34" charset="0"/>
                <a:cs typeface="Arial" pitchFamily="34" charset="0"/>
              </a:rPr>
            </a:br>
            <a:r>
              <a:rPr lang="en-US" sz="1400" dirty="0" smtClean="0">
                <a:latin typeface="Arial" pitchFamily="34" charset="0"/>
                <a:cs typeface="Arial" pitchFamily="34" charset="0"/>
              </a:rPr>
              <a:t>78%</a:t>
            </a:r>
            <a:br>
              <a:rPr lang="en-US" sz="1400" dirty="0" smtClean="0">
                <a:latin typeface="Arial" pitchFamily="34" charset="0"/>
                <a:cs typeface="Arial" pitchFamily="34" charset="0"/>
              </a:rPr>
            </a:br>
            <a:r>
              <a:rPr lang="en-US" sz="1400" dirty="0" smtClean="0">
                <a:latin typeface="Arial" pitchFamily="34" charset="0"/>
                <a:cs typeface="Arial" pitchFamily="34" charset="0"/>
              </a:rPr>
              <a:t>66%</a:t>
            </a:r>
          </a:p>
          <a:p>
            <a:pPr algn="ctr">
              <a:spcBef>
                <a:spcPts val="600"/>
              </a:spcBef>
            </a:pPr>
            <a:r>
              <a:rPr lang="en-US" sz="1400" dirty="0" smtClean="0">
                <a:latin typeface="Arial" pitchFamily="34" charset="0"/>
                <a:cs typeface="Arial" pitchFamily="34" charset="0"/>
              </a:rPr>
              <a:t>96%</a:t>
            </a:r>
            <a:br>
              <a:rPr lang="en-US" sz="1400" dirty="0" smtClean="0">
                <a:latin typeface="Arial" pitchFamily="34" charset="0"/>
                <a:cs typeface="Arial" pitchFamily="34" charset="0"/>
              </a:rPr>
            </a:br>
            <a:r>
              <a:rPr lang="en-US" sz="1400" dirty="0" smtClean="0">
                <a:latin typeface="Arial" pitchFamily="34" charset="0"/>
                <a:cs typeface="Arial" pitchFamily="34" charset="0"/>
              </a:rPr>
              <a:t>85%</a:t>
            </a:r>
            <a:br>
              <a:rPr lang="en-US" sz="1400" dirty="0" smtClean="0">
                <a:latin typeface="Arial" pitchFamily="34" charset="0"/>
                <a:cs typeface="Arial" pitchFamily="34" charset="0"/>
              </a:rPr>
            </a:br>
            <a:r>
              <a:rPr lang="en-US" sz="1400" dirty="0" smtClean="0">
                <a:latin typeface="Arial" pitchFamily="34" charset="0"/>
                <a:cs typeface="Arial" pitchFamily="34" charset="0"/>
              </a:rPr>
              <a:t>28%</a:t>
            </a:r>
          </a:p>
        </p:txBody>
      </p:sp>
      <p:sp>
        <p:nvSpPr>
          <p:cNvPr id="14" name="TextBox 13"/>
          <p:cNvSpPr txBox="1"/>
          <p:nvPr/>
        </p:nvSpPr>
        <p:spPr>
          <a:xfrm>
            <a:off x="7415525" y="4237660"/>
            <a:ext cx="1208984" cy="1969770"/>
          </a:xfrm>
          <a:prstGeom prst="rect">
            <a:avLst/>
          </a:prstGeom>
          <a:noFill/>
        </p:spPr>
        <p:txBody>
          <a:bodyPr wrap="none" rtlCol="0">
            <a:spAutoFit/>
          </a:bodyPr>
          <a:lstStyle/>
          <a:p>
            <a:pPr algn="ctr">
              <a:spcBef>
                <a:spcPts val="600"/>
              </a:spcBef>
            </a:pPr>
            <a:r>
              <a:rPr lang="en-US" sz="1400" b="1" dirty="0" smtClean="0">
                <a:latin typeface="Arial" pitchFamily="34" charset="0"/>
                <a:cs typeface="Arial" pitchFamily="34" charset="0"/>
              </a:rPr>
              <a:t>Block Clean</a:t>
            </a:r>
            <a:br>
              <a:rPr lang="en-US" sz="1400" b="1" dirty="0" smtClean="0">
                <a:latin typeface="Arial" pitchFamily="34" charset="0"/>
                <a:cs typeface="Arial" pitchFamily="34" charset="0"/>
              </a:rPr>
            </a:br>
            <a:r>
              <a:rPr lang="en-US" sz="1400" b="1" dirty="0">
                <a:latin typeface="Arial" pitchFamily="34" charset="0"/>
                <a:cs typeface="Arial" pitchFamily="34" charset="0"/>
              </a:rPr>
              <a:t>Water </a:t>
            </a:r>
            <a:r>
              <a:rPr lang="en-US" sz="1400" b="1" dirty="0" smtClean="0">
                <a:latin typeface="Arial" pitchFamily="34" charset="0"/>
                <a:cs typeface="Arial" pitchFamily="34" charset="0"/>
              </a:rPr>
              <a:t>Rule</a:t>
            </a:r>
          </a:p>
          <a:p>
            <a:pPr algn="ctr">
              <a:spcBef>
                <a:spcPts val="600"/>
              </a:spcBef>
            </a:pPr>
            <a:r>
              <a:rPr lang="en-US" sz="1400" dirty="0" smtClean="0">
                <a:latin typeface="Arial" pitchFamily="34" charset="0"/>
                <a:cs typeface="Arial" pitchFamily="34" charset="0"/>
              </a:rPr>
              <a:t>  3%</a:t>
            </a:r>
            <a:br>
              <a:rPr lang="en-US" sz="1400" dirty="0" smtClean="0">
                <a:latin typeface="Arial" pitchFamily="34" charset="0"/>
                <a:cs typeface="Arial" pitchFamily="34" charset="0"/>
              </a:rPr>
            </a:br>
            <a:r>
              <a:rPr lang="en-US" sz="1400" dirty="0" smtClean="0">
                <a:latin typeface="Arial" pitchFamily="34" charset="0"/>
                <a:cs typeface="Arial" pitchFamily="34" charset="0"/>
              </a:rPr>
              <a:t>12%</a:t>
            </a:r>
            <a:br>
              <a:rPr lang="en-US" sz="1400" dirty="0" smtClean="0">
                <a:latin typeface="Arial" pitchFamily="34" charset="0"/>
                <a:cs typeface="Arial" pitchFamily="34" charset="0"/>
              </a:rPr>
            </a:br>
            <a:r>
              <a:rPr lang="en-US" sz="1400" dirty="0" smtClean="0">
                <a:latin typeface="Arial" pitchFamily="34" charset="0"/>
                <a:cs typeface="Arial" pitchFamily="34" charset="0"/>
              </a:rPr>
              <a:t>21%</a:t>
            </a:r>
          </a:p>
          <a:p>
            <a:pPr algn="ctr">
              <a:spcBef>
                <a:spcPts val="600"/>
              </a:spcBef>
            </a:pPr>
            <a:r>
              <a:rPr lang="en-US" sz="1400" dirty="0" smtClean="0">
                <a:latin typeface="Arial" pitchFamily="34" charset="0"/>
                <a:cs typeface="Arial" pitchFamily="34" charset="0"/>
              </a:rPr>
              <a:t>  2%</a:t>
            </a:r>
            <a:br>
              <a:rPr lang="en-US" sz="1400" dirty="0" smtClean="0">
                <a:latin typeface="Arial" pitchFamily="34" charset="0"/>
                <a:cs typeface="Arial" pitchFamily="34" charset="0"/>
              </a:rPr>
            </a:br>
            <a:r>
              <a:rPr lang="en-US" sz="1400" dirty="0" smtClean="0">
                <a:latin typeface="Arial" pitchFamily="34" charset="0"/>
                <a:cs typeface="Arial" pitchFamily="34" charset="0"/>
              </a:rPr>
              <a:t>  5%</a:t>
            </a:r>
            <a:br>
              <a:rPr lang="en-US" sz="1400" dirty="0" smtClean="0">
                <a:latin typeface="Arial" pitchFamily="34" charset="0"/>
                <a:cs typeface="Arial" pitchFamily="34" charset="0"/>
              </a:rPr>
            </a:br>
            <a:r>
              <a:rPr lang="en-US" sz="1400" dirty="0" smtClean="0">
                <a:latin typeface="Arial" pitchFamily="34" charset="0"/>
                <a:cs typeface="Arial" pitchFamily="34" charset="0"/>
              </a:rPr>
              <a:t>60%</a:t>
            </a:r>
          </a:p>
        </p:txBody>
      </p:sp>
      <p:sp>
        <p:nvSpPr>
          <p:cNvPr id="15" name="Rectangle 14"/>
          <p:cNvSpPr/>
          <p:nvPr/>
        </p:nvSpPr>
        <p:spPr>
          <a:xfrm>
            <a:off x="3354095" y="4237660"/>
            <a:ext cx="5289170" cy="1969771"/>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0386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304275"/>
            <a:ext cx="7259507" cy="1143000"/>
          </a:xfrm>
        </p:spPr>
        <p:txBody>
          <a:bodyPr>
            <a:normAutofit/>
          </a:bodyPr>
          <a:lstStyle/>
          <a:p>
            <a:pPr algn="just"/>
            <a:r>
              <a:rPr lang="en-US" dirty="0"/>
              <a:t>Additionally, nearly seven in </a:t>
            </a:r>
            <a:r>
              <a:rPr lang="en-US" dirty="0" smtClean="0"/>
              <a:t>10 voters </a:t>
            </a:r>
            <a:r>
              <a:rPr lang="en-US" dirty="0"/>
              <a:t>say they would feel LESS favorable </a:t>
            </a:r>
            <a:r>
              <a:rPr lang="en-US" dirty="0" smtClean="0"/>
              <a:t>toward </a:t>
            </a:r>
            <a:r>
              <a:rPr lang="en-US" dirty="0"/>
              <a:t>their </a:t>
            </a:r>
            <a:r>
              <a:rPr lang="en-US" dirty="0" smtClean="0"/>
              <a:t>US </a:t>
            </a:r>
            <a:r>
              <a:rPr lang="en-US" dirty="0"/>
              <a:t>senator if he/she voted to block the rule</a:t>
            </a:r>
            <a:r>
              <a:rPr lang="en-US" dirty="0" smtClean="0"/>
              <a: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7254000"/>
              </p:ext>
            </p:extLst>
          </p:nvPr>
        </p:nvGraphicFramePr>
        <p:xfrm>
          <a:off x="1095721" y="1746671"/>
          <a:ext cx="4281821"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11</a:t>
            </a:fld>
            <a:endParaRPr lang="en-US" dirty="0"/>
          </a:p>
        </p:txBody>
      </p:sp>
      <p:sp>
        <p:nvSpPr>
          <p:cNvPr id="10" name="TextBox 9"/>
          <p:cNvSpPr txBox="1"/>
          <p:nvPr/>
        </p:nvSpPr>
        <p:spPr>
          <a:xfrm>
            <a:off x="1452084" y="5768679"/>
            <a:ext cx="1135246" cy="271869"/>
          </a:xfrm>
          <a:prstGeom prst="rect">
            <a:avLst/>
          </a:prstGeom>
          <a:noFill/>
        </p:spPr>
        <p:txBody>
          <a:bodyPr wrap="none" rtlCol="0">
            <a:spAutoFit/>
          </a:bodyPr>
          <a:lstStyle/>
          <a:p>
            <a:pPr algn="ctr">
              <a:lnSpc>
                <a:spcPts val="1400"/>
              </a:lnSpc>
              <a:spcBef>
                <a:spcPts val="600"/>
              </a:spcBef>
            </a:pPr>
            <a:r>
              <a:rPr lang="en-US" sz="1050" b="1" dirty="0" smtClean="0">
                <a:solidFill>
                  <a:schemeClr val="bg1"/>
                </a:solidFill>
                <a:latin typeface="Arial" pitchFamily="34" charset="0"/>
                <a:cs typeface="Arial" pitchFamily="34" charset="0"/>
              </a:rPr>
              <a:t>Much more 6%</a:t>
            </a:r>
            <a:endParaRPr lang="en-US" sz="1050" b="1" dirty="0">
              <a:solidFill>
                <a:schemeClr val="bg1"/>
              </a:solidFill>
              <a:latin typeface="Arial" pitchFamily="34" charset="0"/>
              <a:cs typeface="Arial" pitchFamily="34" charset="0"/>
            </a:endParaRPr>
          </a:p>
        </p:txBody>
      </p:sp>
      <p:sp>
        <p:nvSpPr>
          <p:cNvPr id="11" name="TextBox 10"/>
          <p:cNvSpPr txBox="1"/>
          <p:nvPr/>
        </p:nvSpPr>
        <p:spPr>
          <a:xfrm>
            <a:off x="1890709" y="4930331"/>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17%</a:t>
            </a:r>
            <a:endParaRPr lang="en-US" sz="1400" b="1" dirty="0">
              <a:latin typeface="Arial" pitchFamily="34" charset="0"/>
              <a:cs typeface="Arial" pitchFamily="34" charset="0"/>
            </a:endParaRPr>
          </a:p>
        </p:txBody>
      </p:sp>
      <p:sp>
        <p:nvSpPr>
          <p:cNvPr id="21" name="TextBox 20"/>
          <p:cNvSpPr txBox="1"/>
          <p:nvPr/>
        </p:nvSpPr>
        <p:spPr>
          <a:xfrm>
            <a:off x="1209265" y="6046931"/>
            <a:ext cx="1468672" cy="451406"/>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Would feel </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more favorable</a:t>
            </a:r>
            <a:endParaRPr lang="en-US" sz="1400" b="1" dirty="0">
              <a:latin typeface="Arial" pitchFamily="34" charset="0"/>
              <a:cs typeface="Arial" pitchFamily="34" charset="0"/>
            </a:endParaRPr>
          </a:p>
        </p:txBody>
      </p:sp>
      <p:sp>
        <p:nvSpPr>
          <p:cNvPr id="3" name="TextBox 2"/>
          <p:cNvSpPr txBox="1"/>
          <p:nvPr/>
        </p:nvSpPr>
        <p:spPr>
          <a:xfrm>
            <a:off x="1339897" y="1456056"/>
            <a:ext cx="7492425" cy="646331"/>
          </a:xfrm>
          <a:prstGeom prst="rect">
            <a:avLst/>
          </a:prstGeom>
          <a:noFill/>
        </p:spPr>
        <p:txBody>
          <a:bodyPr wrap="square" rtlCol="0">
            <a:spAutoFit/>
          </a:bodyPr>
          <a:lstStyle/>
          <a:p>
            <a:pPr>
              <a:spcBef>
                <a:spcPts val="600"/>
              </a:spcBef>
            </a:pPr>
            <a:r>
              <a:rPr lang="en-US" i="1" dirty="0" smtClean="0"/>
              <a:t>If </a:t>
            </a:r>
            <a:r>
              <a:rPr lang="en-US" i="1" dirty="0"/>
              <a:t>your </a:t>
            </a:r>
            <a:r>
              <a:rPr lang="en-US" i="1" dirty="0" smtClean="0"/>
              <a:t>US </a:t>
            </a:r>
            <a:r>
              <a:rPr lang="en-US" i="1" dirty="0"/>
              <a:t>senator voted to BLOCK the Clean Water Rule from going into effect, </a:t>
            </a:r>
            <a:r>
              <a:rPr lang="en-US" i="1" dirty="0" smtClean="0"/>
              <a:t>how would this affect your feelings toward him/her?</a:t>
            </a:r>
            <a:endParaRPr lang="en-US" i="1" dirty="0"/>
          </a:p>
        </p:txBody>
      </p:sp>
      <p:sp>
        <p:nvSpPr>
          <p:cNvPr id="30" name="TextBox 29"/>
          <p:cNvSpPr txBox="1"/>
          <p:nvPr/>
        </p:nvSpPr>
        <p:spPr>
          <a:xfrm>
            <a:off x="4697693" y="3758748"/>
            <a:ext cx="1268296" cy="738664"/>
          </a:xfrm>
          <a:prstGeom prst="rect">
            <a:avLst/>
          </a:prstGeom>
          <a:noFill/>
        </p:spPr>
        <p:txBody>
          <a:bodyPr wrap="none" rtlCol="0">
            <a:spAutoFit/>
          </a:bodyPr>
          <a:lstStyle/>
          <a:p>
            <a:pPr>
              <a:spcBef>
                <a:spcPts val="600"/>
              </a:spcBef>
            </a:pPr>
            <a:r>
              <a:rPr lang="en-US" sz="1400" dirty="0" smtClean="0">
                <a:latin typeface="Arial" pitchFamily="34" charset="0"/>
                <a:cs typeface="Arial" pitchFamily="34" charset="0"/>
              </a:rPr>
              <a:t>Democrats</a:t>
            </a:r>
            <a:br>
              <a:rPr lang="en-US" sz="1400" dirty="0" smtClean="0">
                <a:latin typeface="Arial" pitchFamily="34" charset="0"/>
                <a:cs typeface="Arial" pitchFamily="34" charset="0"/>
              </a:rPr>
            </a:br>
            <a:r>
              <a:rPr lang="en-US" sz="1400" dirty="0" smtClean="0">
                <a:latin typeface="Arial" pitchFamily="34" charset="0"/>
                <a:cs typeface="Arial" pitchFamily="34" charset="0"/>
              </a:rPr>
              <a:t>Independents</a:t>
            </a:r>
            <a:br>
              <a:rPr lang="en-US" sz="1400" dirty="0" smtClean="0">
                <a:latin typeface="Arial" pitchFamily="34" charset="0"/>
                <a:cs typeface="Arial" pitchFamily="34" charset="0"/>
              </a:rPr>
            </a:br>
            <a:r>
              <a:rPr lang="en-US" sz="1400" dirty="0" smtClean="0">
                <a:latin typeface="Arial" pitchFamily="34" charset="0"/>
                <a:cs typeface="Arial" pitchFamily="34" charset="0"/>
              </a:rPr>
              <a:t>Republicans</a:t>
            </a:r>
          </a:p>
        </p:txBody>
      </p:sp>
      <p:sp>
        <p:nvSpPr>
          <p:cNvPr id="31" name="TextBox 30"/>
          <p:cNvSpPr txBox="1"/>
          <p:nvPr/>
        </p:nvSpPr>
        <p:spPr>
          <a:xfrm>
            <a:off x="8004856" y="3250917"/>
            <a:ext cx="979755" cy="1246495"/>
          </a:xfrm>
          <a:prstGeom prst="rect">
            <a:avLst/>
          </a:prstGeom>
          <a:noFill/>
        </p:spPr>
        <p:txBody>
          <a:bodyPr wrap="none" rtlCol="0">
            <a:spAutoFit/>
          </a:bodyPr>
          <a:lstStyle/>
          <a:p>
            <a:pPr algn="ctr">
              <a:spcBef>
                <a:spcPts val="600"/>
              </a:spcBef>
            </a:pPr>
            <a:r>
              <a:rPr lang="en-US" sz="1400" b="1" dirty="0" smtClean="0">
                <a:latin typeface="Arial" pitchFamily="34" charset="0"/>
                <a:cs typeface="Arial" pitchFamily="34" charset="0"/>
              </a:rPr>
              <a:t>More</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favorable</a:t>
            </a:r>
          </a:p>
          <a:p>
            <a:pPr algn="ctr">
              <a:spcBef>
                <a:spcPts val="600"/>
              </a:spcBef>
            </a:pPr>
            <a:r>
              <a:rPr lang="en-US" sz="1400" dirty="0" smtClean="0">
                <a:latin typeface="Arial" pitchFamily="34" charset="0"/>
                <a:cs typeface="Arial" pitchFamily="34" charset="0"/>
              </a:rPr>
              <a:t>10%</a:t>
            </a:r>
            <a:br>
              <a:rPr lang="en-US" sz="1400" dirty="0" smtClean="0">
                <a:latin typeface="Arial" pitchFamily="34" charset="0"/>
                <a:cs typeface="Arial" pitchFamily="34" charset="0"/>
              </a:rPr>
            </a:br>
            <a:r>
              <a:rPr lang="en-US" sz="1400" dirty="0" smtClean="0">
                <a:latin typeface="Arial" pitchFamily="34" charset="0"/>
                <a:cs typeface="Arial" pitchFamily="34" charset="0"/>
              </a:rPr>
              <a:t>11%</a:t>
            </a:r>
            <a:br>
              <a:rPr lang="en-US" sz="1400" dirty="0" smtClean="0">
                <a:latin typeface="Arial" pitchFamily="34" charset="0"/>
                <a:cs typeface="Arial" pitchFamily="34" charset="0"/>
              </a:rPr>
            </a:br>
            <a:r>
              <a:rPr lang="en-US" sz="1400" dirty="0" smtClean="0">
                <a:latin typeface="Arial" pitchFamily="34" charset="0"/>
                <a:cs typeface="Arial" pitchFamily="34" charset="0"/>
              </a:rPr>
              <a:t>29%</a:t>
            </a:r>
          </a:p>
        </p:txBody>
      </p:sp>
      <p:sp>
        <p:nvSpPr>
          <p:cNvPr id="17" name="TextBox 16"/>
          <p:cNvSpPr txBox="1"/>
          <p:nvPr/>
        </p:nvSpPr>
        <p:spPr>
          <a:xfrm>
            <a:off x="2572122" y="6046931"/>
            <a:ext cx="1377301" cy="451406"/>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Would feel </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less favorable</a:t>
            </a:r>
            <a:endParaRPr lang="en-US" sz="1400" b="1" dirty="0">
              <a:latin typeface="Arial" pitchFamily="34" charset="0"/>
              <a:cs typeface="Arial" pitchFamily="34" charset="0"/>
            </a:endParaRPr>
          </a:p>
        </p:txBody>
      </p:sp>
      <p:sp>
        <p:nvSpPr>
          <p:cNvPr id="18" name="TextBox 17"/>
          <p:cNvSpPr txBox="1"/>
          <p:nvPr/>
        </p:nvSpPr>
        <p:spPr>
          <a:xfrm>
            <a:off x="3958561" y="6046931"/>
            <a:ext cx="1217000" cy="451406"/>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No effect on</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my feelings</a:t>
            </a:r>
            <a:endParaRPr lang="en-US" sz="1400" b="1" dirty="0">
              <a:latin typeface="Arial" pitchFamily="34" charset="0"/>
              <a:cs typeface="Arial" pitchFamily="34" charset="0"/>
            </a:endParaRPr>
          </a:p>
        </p:txBody>
      </p:sp>
      <p:sp>
        <p:nvSpPr>
          <p:cNvPr id="19" name="TextBox 18"/>
          <p:cNvSpPr txBox="1"/>
          <p:nvPr/>
        </p:nvSpPr>
        <p:spPr>
          <a:xfrm>
            <a:off x="2827001" y="4812351"/>
            <a:ext cx="867545" cy="887422"/>
          </a:xfrm>
          <a:prstGeom prst="rect">
            <a:avLst/>
          </a:prstGeom>
          <a:noFill/>
        </p:spPr>
        <p:txBody>
          <a:bodyPr wrap="none" rtlCol="0">
            <a:spAutoFit/>
          </a:bodyPr>
          <a:lstStyle/>
          <a:p>
            <a:pPr algn="ctr">
              <a:lnSpc>
                <a:spcPts val="1400"/>
              </a:lnSpc>
              <a:spcBef>
                <a:spcPts val="600"/>
              </a:spcBef>
            </a:pPr>
            <a:r>
              <a:rPr lang="en-US" sz="1200" b="1" dirty="0" smtClean="0">
                <a:solidFill>
                  <a:schemeClr val="bg1"/>
                </a:solidFill>
                <a:latin typeface="Arial" pitchFamily="34" charset="0"/>
                <a:cs typeface="Arial" pitchFamily="34" charset="0"/>
              </a:rPr>
              <a:t>Much</a:t>
            </a:r>
            <a:br>
              <a:rPr lang="en-US" sz="1200" b="1" dirty="0" smtClean="0">
                <a:solidFill>
                  <a:schemeClr val="bg1"/>
                </a:solidFill>
                <a:latin typeface="Arial" pitchFamily="34" charset="0"/>
                <a:cs typeface="Arial" pitchFamily="34" charset="0"/>
              </a:rPr>
            </a:br>
            <a:r>
              <a:rPr lang="en-US" sz="1200" b="1" dirty="0" smtClean="0">
                <a:solidFill>
                  <a:schemeClr val="bg1"/>
                </a:solidFill>
                <a:latin typeface="Arial" pitchFamily="34" charset="0"/>
                <a:cs typeface="Arial" pitchFamily="34" charset="0"/>
              </a:rPr>
              <a:t>less</a:t>
            </a:r>
            <a:br>
              <a:rPr lang="en-US" sz="1200" b="1" dirty="0" smtClean="0">
                <a:solidFill>
                  <a:schemeClr val="bg1"/>
                </a:solidFill>
                <a:latin typeface="Arial" pitchFamily="34" charset="0"/>
                <a:cs typeface="Arial" pitchFamily="34" charset="0"/>
              </a:rPr>
            </a:br>
            <a:r>
              <a:rPr lang="en-US" sz="1200" b="1" dirty="0" smtClean="0">
                <a:solidFill>
                  <a:schemeClr val="bg1"/>
                </a:solidFill>
                <a:latin typeface="Arial" pitchFamily="34" charset="0"/>
                <a:cs typeface="Arial" pitchFamily="34" charset="0"/>
              </a:rPr>
              <a:t>favorable</a:t>
            </a:r>
          </a:p>
          <a:p>
            <a:pPr algn="ctr">
              <a:lnSpc>
                <a:spcPts val="1400"/>
              </a:lnSpc>
              <a:spcBef>
                <a:spcPts val="600"/>
              </a:spcBef>
            </a:pPr>
            <a:r>
              <a:rPr lang="en-US" sz="1200" b="1" dirty="0" smtClean="0">
                <a:solidFill>
                  <a:schemeClr val="bg1"/>
                </a:solidFill>
                <a:latin typeface="Arial" pitchFamily="34" charset="0"/>
                <a:cs typeface="Arial" pitchFamily="34" charset="0"/>
              </a:rPr>
              <a:t>38%</a:t>
            </a:r>
            <a:endParaRPr lang="en-US" sz="1200" b="1" dirty="0">
              <a:solidFill>
                <a:schemeClr val="bg1"/>
              </a:solidFill>
              <a:latin typeface="Arial" pitchFamily="34" charset="0"/>
              <a:cs typeface="Arial" pitchFamily="34" charset="0"/>
            </a:endParaRPr>
          </a:p>
        </p:txBody>
      </p:sp>
      <p:sp>
        <p:nvSpPr>
          <p:cNvPr id="24" name="TextBox 23"/>
          <p:cNvSpPr txBox="1"/>
          <p:nvPr/>
        </p:nvSpPr>
        <p:spPr>
          <a:xfrm>
            <a:off x="2988903" y="2899596"/>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69%</a:t>
            </a:r>
            <a:endParaRPr lang="en-US" sz="1400" b="1" dirty="0">
              <a:latin typeface="Arial" pitchFamily="34" charset="0"/>
              <a:cs typeface="Arial" pitchFamily="34" charset="0"/>
            </a:endParaRPr>
          </a:p>
        </p:txBody>
      </p:sp>
      <p:sp>
        <p:nvSpPr>
          <p:cNvPr id="25" name="TextBox 24"/>
          <p:cNvSpPr txBox="1"/>
          <p:nvPr/>
        </p:nvSpPr>
        <p:spPr>
          <a:xfrm>
            <a:off x="6200955" y="3250917"/>
            <a:ext cx="995272" cy="1246495"/>
          </a:xfrm>
          <a:prstGeom prst="rect">
            <a:avLst/>
          </a:prstGeom>
          <a:noFill/>
        </p:spPr>
        <p:txBody>
          <a:bodyPr wrap="none" rtlCol="0">
            <a:spAutoFit/>
          </a:bodyPr>
          <a:lstStyle/>
          <a:p>
            <a:pPr algn="ctr">
              <a:spcBef>
                <a:spcPts val="600"/>
              </a:spcBef>
            </a:pPr>
            <a:r>
              <a:rPr lang="en-US" sz="1400" b="1" dirty="0" smtClean="0">
                <a:latin typeface="Arial" pitchFamily="34" charset="0"/>
                <a:cs typeface="Arial" pitchFamily="34" charset="0"/>
              </a:rPr>
              <a:t>Total less</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favorable</a:t>
            </a:r>
          </a:p>
          <a:p>
            <a:pPr algn="ctr">
              <a:spcBef>
                <a:spcPts val="600"/>
              </a:spcBef>
            </a:pPr>
            <a:r>
              <a:rPr lang="en-US" sz="1400" dirty="0" smtClean="0">
                <a:latin typeface="Arial" pitchFamily="34" charset="0"/>
                <a:cs typeface="Arial" pitchFamily="34" charset="0"/>
              </a:rPr>
              <a:t>81%</a:t>
            </a:r>
            <a:br>
              <a:rPr lang="en-US" sz="1400" dirty="0" smtClean="0">
                <a:latin typeface="Arial" pitchFamily="34" charset="0"/>
                <a:cs typeface="Arial" pitchFamily="34" charset="0"/>
              </a:rPr>
            </a:br>
            <a:r>
              <a:rPr lang="en-US" sz="1400" dirty="0" smtClean="0">
                <a:latin typeface="Arial" pitchFamily="34" charset="0"/>
                <a:cs typeface="Arial" pitchFamily="34" charset="0"/>
              </a:rPr>
              <a:t>71%</a:t>
            </a:r>
            <a:br>
              <a:rPr lang="en-US" sz="1400" dirty="0" smtClean="0">
                <a:latin typeface="Arial" pitchFamily="34" charset="0"/>
                <a:cs typeface="Arial" pitchFamily="34" charset="0"/>
              </a:rPr>
            </a:br>
            <a:r>
              <a:rPr lang="en-US" sz="1400" dirty="0" smtClean="0">
                <a:latin typeface="Arial" pitchFamily="34" charset="0"/>
                <a:cs typeface="Arial" pitchFamily="34" charset="0"/>
              </a:rPr>
              <a:t>55%</a:t>
            </a:r>
          </a:p>
        </p:txBody>
      </p:sp>
      <p:sp>
        <p:nvSpPr>
          <p:cNvPr id="26" name="TextBox 25"/>
          <p:cNvSpPr txBox="1"/>
          <p:nvPr/>
        </p:nvSpPr>
        <p:spPr>
          <a:xfrm>
            <a:off x="7109972" y="3250917"/>
            <a:ext cx="1048684" cy="1246495"/>
          </a:xfrm>
          <a:prstGeom prst="rect">
            <a:avLst/>
          </a:prstGeom>
          <a:noFill/>
        </p:spPr>
        <p:txBody>
          <a:bodyPr wrap="none" rtlCol="0">
            <a:spAutoFit/>
          </a:bodyPr>
          <a:lstStyle/>
          <a:p>
            <a:pPr algn="ctr">
              <a:spcBef>
                <a:spcPts val="600"/>
              </a:spcBef>
            </a:pPr>
            <a:r>
              <a:rPr lang="en-US" sz="1400" b="1" i="1" dirty="0" smtClean="0">
                <a:latin typeface="Arial" pitchFamily="34" charset="0"/>
                <a:cs typeface="Arial" pitchFamily="34" charset="0"/>
              </a:rPr>
              <a:t>Much less</a:t>
            </a:r>
            <a:br>
              <a:rPr lang="en-US" sz="1400" b="1" i="1" dirty="0" smtClean="0">
                <a:latin typeface="Arial" pitchFamily="34" charset="0"/>
                <a:cs typeface="Arial" pitchFamily="34" charset="0"/>
              </a:rPr>
            </a:br>
            <a:r>
              <a:rPr lang="en-US" sz="1400" b="1" i="1" dirty="0" smtClean="0">
                <a:latin typeface="Arial" pitchFamily="34" charset="0"/>
                <a:cs typeface="Arial" pitchFamily="34" charset="0"/>
              </a:rPr>
              <a:t>favorable</a:t>
            </a:r>
          </a:p>
          <a:p>
            <a:pPr algn="ctr">
              <a:spcBef>
                <a:spcPts val="600"/>
              </a:spcBef>
            </a:pPr>
            <a:r>
              <a:rPr lang="en-US" sz="1400" i="1" dirty="0" smtClean="0">
                <a:latin typeface="Arial" pitchFamily="34" charset="0"/>
                <a:cs typeface="Arial" pitchFamily="34" charset="0"/>
              </a:rPr>
              <a:t>51%</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38%</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24%</a:t>
            </a:r>
          </a:p>
        </p:txBody>
      </p:sp>
      <p:sp>
        <p:nvSpPr>
          <p:cNvPr id="8" name="Rectangle 7"/>
          <p:cNvSpPr/>
          <p:nvPr/>
        </p:nvSpPr>
        <p:spPr>
          <a:xfrm>
            <a:off x="4604654" y="3207373"/>
            <a:ext cx="4419600" cy="1377263"/>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9634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383495"/>
            <a:ext cx="7498993" cy="1143000"/>
          </a:xfrm>
        </p:spPr>
        <p:txBody>
          <a:bodyPr>
            <a:noAutofit/>
          </a:bodyPr>
          <a:lstStyle/>
          <a:p>
            <a:pPr algn="just"/>
            <a:r>
              <a:rPr lang="en-US" dirty="0"/>
              <a:t>The potential impact on the nation’s drinking water supply and </a:t>
            </a:r>
            <a:r>
              <a:rPr lang="en-US" dirty="0" smtClean="0"/>
              <a:t>on future </a:t>
            </a:r>
            <a:r>
              <a:rPr lang="en-US" dirty="0"/>
              <a:t>generations are the electorate’s top </a:t>
            </a:r>
            <a:r>
              <a:rPr lang="en-US" dirty="0" smtClean="0"/>
              <a:t>priorities when evaluating the </a:t>
            </a:r>
            <a:r>
              <a:rPr lang="en-US" dirty="0"/>
              <a:t>Clean Water Rule.</a:t>
            </a:r>
          </a:p>
        </p:txBody>
      </p:sp>
      <p:sp>
        <p:nvSpPr>
          <p:cNvPr id="4" name="Slide Number Placeholder 3"/>
          <p:cNvSpPr>
            <a:spLocks noGrp="1"/>
          </p:cNvSpPr>
          <p:nvPr>
            <p:ph type="sldNum" sz="quarter" idx="12"/>
          </p:nvPr>
        </p:nvSpPr>
        <p:spPr/>
        <p:txBody>
          <a:bodyPr/>
          <a:lstStyle/>
          <a:p>
            <a:fld id="{693FD698-73BA-49BE-B762-B26E644C33B9}" type="slidenum">
              <a:rPr lang="en-US" smtClean="0"/>
              <a:t>12</a:t>
            </a:fld>
            <a:endParaRPr lang="en-US" dirty="0"/>
          </a:p>
        </p:txBody>
      </p:sp>
      <p:sp>
        <p:nvSpPr>
          <p:cNvPr id="6" name="TextBox 5"/>
          <p:cNvSpPr txBox="1"/>
          <p:nvPr/>
        </p:nvSpPr>
        <p:spPr>
          <a:xfrm>
            <a:off x="1339896" y="1554022"/>
            <a:ext cx="7492425" cy="646331"/>
          </a:xfrm>
          <a:prstGeom prst="rect">
            <a:avLst/>
          </a:prstGeom>
          <a:noFill/>
        </p:spPr>
        <p:txBody>
          <a:bodyPr wrap="square" rtlCol="0">
            <a:spAutoFit/>
          </a:bodyPr>
          <a:lstStyle/>
          <a:p>
            <a:pPr>
              <a:spcBef>
                <a:spcPts val="600"/>
              </a:spcBef>
            </a:pPr>
            <a:r>
              <a:rPr lang="en-US" i="1" dirty="0" smtClean="0"/>
              <a:t>Which two of these </a:t>
            </a:r>
            <a:r>
              <a:rPr lang="en-US" i="1" dirty="0"/>
              <a:t>considerations do you think should be the most important in deciding whether or not the Clean Water Rule should be implemented? </a:t>
            </a:r>
          </a:p>
        </p:txBody>
      </p:sp>
      <p:sp>
        <p:nvSpPr>
          <p:cNvPr id="7" name="TextBox 6"/>
          <p:cNvSpPr txBox="1"/>
          <p:nvPr/>
        </p:nvSpPr>
        <p:spPr>
          <a:xfrm>
            <a:off x="1339896" y="3322211"/>
            <a:ext cx="3253875" cy="3041858"/>
          </a:xfrm>
          <a:prstGeom prst="rect">
            <a:avLst/>
          </a:prstGeom>
          <a:noFill/>
        </p:spPr>
        <p:txBody>
          <a:bodyPr wrap="square" rtlCol="0">
            <a:spAutoFit/>
          </a:bodyPr>
          <a:lstStyle/>
          <a:p>
            <a:pPr>
              <a:lnSpc>
                <a:spcPts val="1700"/>
              </a:lnSpc>
              <a:spcBef>
                <a:spcPts val="1200"/>
              </a:spcBef>
            </a:pPr>
            <a:r>
              <a:rPr lang="en-US" sz="1600" dirty="0" smtClean="0">
                <a:latin typeface="Arial" pitchFamily="34" charset="0"/>
                <a:cs typeface="Arial" pitchFamily="34" charset="0"/>
              </a:rPr>
              <a:t>Impact on our drinking water supply</a:t>
            </a:r>
          </a:p>
          <a:p>
            <a:pPr>
              <a:lnSpc>
                <a:spcPts val="1700"/>
              </a:lnSpc>
              <a:spcBef>
                <a:spcPts val="1200"/>
              </a:spcBef>
            </a:pPr>
            <a:r>
              <a:rPr lang="en-US" sz="1600" dirty="0" smtClean="0">
                <a:latin typeface="Arial" pitchFamily="34" charset="0"/>
                <a:cs typeface="Arial" pitchFamily="34" charset="0"/>
              </a:rPr>
              <a:t>Impact on </a:t>
            </a:r>
            <a:r>
              <a:rPr lang="en-US" sz="1600" dirty="0">
                <a:latin typeface="Arial" pitchFamily="34" charset="0"/>
                <a:cs typeface="Arial" pitchFamily="34" charset="0"/>
              </a:rPr>
              <a:t>our children and grandchildren	</a:t>
            </a:r>
            <a:endParaRPr lang="en-US" sz="1600" dirty="0" smtClean="0">
              <a:latin typeface="Arial" pitchFamily="34" charset="0"/>
              <a:cs typeface="Arial" pitchFamily="34" charset="0"/>
            </a:endParaRPr>
          </a:p>
          <a:p>
            <a:pPr>
              <a:lnSpc>
                <a:spcPts val="1700"/>
              </a:lnSpc>
              <a:spcBef>
                <a:spcPts val="1200"/>
              </a:spcBef>
            </a:pPr>
            <a:r>
              <a:rPr lang="en-US" sz="1600" dirty="0" smtClean="0">
                <a:latin typeface="Arial" pitchFamily="34" charset="0"/>
                <a:cs typeface="Arial" pitchFamily="34" charset="0"/>
              </a:rPr>
              <a:t>Impact on </a:t>
            </a:r>
            <a:r>
              <a:rPr lang="en-US" sz="1600" dirty="0">
                <a:latin typeface="Arial" pitchFamily="34" charset="0"/>
                <a:cs typeface="Arial" pitchFamily="34" charset="0"/>
              </a:rPr>
              <a:t>wildlife and natural habitats	</a:t>
            </a:r>
            <a:endParaRPr lang="en-US" sz="1600" dirty="0" smtClean="0">
              <a:latin typeface="Arial" pitchFamily="34" charset="0"/>
              <a:cs typeface="Arial" pitchFamily="34" charset="0"/>
            </a:endParaRPr>
          </a:p>
          <a:p>
            <a:pPr>
              <a:lnSpc>
                <a:spcPts val="1700"/>
              </a:lnSpc>
              <a:spcBef>
                <a:spcPts val="1200"/>
              </a:spcBef>
            </a:pPr>
            <a:r>
              <a:rPr lang="en-US" sz="1600" dirty="0" smtClean="0">
                <a:latin typeface="Arial" pitchFamily="34" charset="0"/>
                <a:cs typeface="Arial" pitchFamily="34" charset="0"/>
              </a:rPr>
              <a:t>Impact on </a:t>
            </a:r>
            <a:r>
              <a:rPr lang="en-US" sz="1600" dirty="0">
                <a:latin typeface="Arial" pitchFamily="34" charset="0"/>
                <a:cs typeface="Arial" pitchFamily="34" charset="0"/>
              </a:rPr>
              <a:t>agriculture and </a:t>
            </a:r>
            <a:r>
              <a:rPr lang="en-US" sz="1600" dirty="0" smtClean="0">
                <a:latin typeface="Arial" pitchFamily="34" charset="0"/>
                <a:cs typeface="Arial" pitchFamily="34" charset="0"/>
              </a:rPr>
              <a:t>farming</a:t>
            </a:r>
          </a:p>
          <a:p>
            <a:pPr>
              <a:lnSpc>
                <a:spcPts val="1700"/>
              </a:lnSpc>
              <a:spcBef>
                <a:spcPts val="1200"/>
              </a:spcBef>
            </a:pPr>
            <a:r>
              <a:rPr lang="en-US" sz="1600" dirty="0" smtClean="0">
                <a:latin typeface="Arial" pitchFamily="34" charset="0"/>
                <a:cs typeface="Arial" pitchFamily="34" charset="0"/>
              </a:rPr>
              <a:t>Impact on </a:t>
            </a:r>
            <a:r>
              <a:rPr lang="en-US" sz="1600" dirty="0">
                <a:latin typeface="Arial" pitchFamily="34" charset="0"/>
                <a:cs typeface="Arial" pitchFamily="34" charset="0"/>
              </a:rPr>
              <a:t>jobs and the </a:t>
            </a:r>
            <a:r>
              <a:rPr lang="en-US" sz="1600" dirty="0" smtClean="0">
                <a:latin typeface="Arial" pitchFamily="34" charset="0"/>
                <a:cs typeface="Arial" pitchFamily="34" charset="0"/>
              </a:rPr>
              <a:t>economy</a:t>
            </a:r>
          </a:p>
          <a:p>
            <a:pPr fontAlgn="b" hangingPunct="0">
              <a:lnSpc>
                <a:spcPts val="1700"/>
              </a:lnSpc>
              <a:spcBef>
                <a:spcPts val="1200"/>
              </a:spcBef>
            </a:pPr>
            <a:r>
              <a:rPr lang="en-US" sz="1600" dirty="0" smtClean="0">
                <a:latin typeface="Arial" pitchFamily="34" charset="0"/>
                <a:cs typeface="Arial" pitchFamily="34" charset="0"/>
              </a:rPr>
              <a:t>Impact on landowners’ property </a:t>
            </a:r>
            <a:r>
              <a:rPr lang="en-US" sz="1600" dirty="0">
                <a:latin typeface="Arial" pitchFamily="34" charset="0"/>
                <a:cs typeface="Arial" pitchFamily="34" charset="0"/>
              </a:rPr>
              <a:t>rights </a:t>
            </a:r>
          </a:p>
        </p:txBody>
      </p:sp>
      <p:sp>
        <p:nvSpPr>
          <p:cNvPr id="10" name="TextBox 9"/>
          <p:cNvSpPr txBox="1"/>
          <p:nvPr/>
        </p:nvSpPr>
        <p:spPr>
          <a:xfrm>
            <a:off x="4637315" y="2732306"/>
            <a:ext cx="1381533" cy="3631763"/>
          </a:xfrm>
          <a:prstGeom prst="rect">
            <a:avLst/>
          </a:prstGeom>
          <a:noFill/>
        </p:spPr>
        <p:txBody>
          <a:bodyPr wrap="square" rtlCol="0">
            <a:spAutoFit/>
          </a:bodyPr>
          <a:lstStyle/>
          <a:p>
            <a:pPr algn="ctr">
              <a:lnSpc>
                <a:spcPts val="1700"/>
              </a:lnSpc>
              <a:spcBef>
                <a:spcPts val="1200"/>
              </a:spcBef>
            </a:pPr>
            <a:r>
              <a:rPr lang="en-US" sz="1600" b="1" dirty="0" smtClean="0">
                <a:latin typeface="Arial" pitchFamily="34" charset="0"/>
                <a:cs typeface="Arial" pitchFamily="34" charset="0"/>
              </a:rPr>
              <a:t>All</a:t>
            </a:r>
            <a:br>
              <a:rPr lang="en-US" sz="1600" b="1" dirty="0" smtClean="0">
                <a:latin typeface="Arial" pitchFamily="34" charset="0"/>
                <a:cs typeface="Arial" pitchFamily="34" charset="0"/>
              </a:rPr>
            </a:br>
            <a:r>
              <a:rPr lang="en-US" sz="1600" b="1" dirty="0" smtClean="0">
                <a:latin typeface="Arial" pitchFamily="34" charset="0"/>
                <a:cs typeface="Arial" pitchFamily="34" charset="0"/>
              </a:rPr>
              <a:t>voters</a:t>
            </a:r>
          </a:p>
          <a:p>
            <a:pPr algn="ctr" fontAlgn="b">
              <a:lnSpc>
                <a:spcPts val="1700"/>
              </a:lnSpc>
              <a:spcBef>
                <a:spcPts val="1200"/>
              </a:spcBef>
            </a:pPr>
            <a:r>
              <a:rPr lang="en-US" sz="1600" b="1" dirty="0" smtClean="0">
                <a:solidFill>
                  <a:schemeClr val="accent4"/>
                </a:solidFill>
                <a:latin typeface="Arial" pitchFamily="34" charset="0"/>
                <a:cs typeface="Arial" pitchFamily="34" charset="0"/>
              </a:rPr>
              <a:t>54%</a:t>
            </a:r>
            <a:br>
              <a:rPr lang="en-US" sz="1600" b="1" dirty="0" smtClean="0">
                <a:solidFill>
                  <a:schemeClr val="accent4"/>
                </a:solidFill>
                <a:latin typeface="Arial" pitchFamily="34" charset="0"/>
                <a:cs typeface="Arial" pitchFamily="34" charset="0"/>
              </a:rPr>
            </a:br>
            <a:endParaRPr lang="en-US" sz="1600" b="1" dirty="0">
              <a:solidFill>
                <a:schemeClr val="accent4"/>
              </a:solidFill>
              <a:latin typeface="Arial" pitchFamily="34" charset="0"/>
              <a:cs typeface="Arial" pitchFamily="34" charset="0"/>
            </a:endParaRPr>
          </a:p>
          <a:p>
            <a:pPr algn="ctr" fontAlgn="b">
              <a:lnSpc>
                <a:spcPts val="1700"/>
              </a:lnSpc>
              <a:spcBef>
                <a:spcPts val="1200"/>
              </a:spcBef>
            </a:pPr>
            <a:r>
              <a:rPr lang="en-US" sz="1600" b="1" dirty="0" smtClean="0">
                <a:solidFill>
                  <a:schemeClr val="accent4"/>
                </a:solidFill>
                <a:latin typeface="Arial" pitchFamily="34" charset="0"/>
                <a:cs typeface="Arial" pitchFamily="34" charset="0"/>
              </a:rPr>
              <a:t>52%</a:t>
            </a:r>
            <a:br>
              <a:rPr lang="en-US" sz="1600" b="1" dirty="0" smtClean="0">
                <a:solidFill>
                  <a:schemeClr val="accent4"/>
                </a:solidFill>
                <a:latin typeface="Arial" pitchFamily="34" charset="0"/>
                <a:cs typeface="Arial" pitchFamily="34" charset="0"/>
              </a:rPr>
            </a:br>
            <a:endParaRPr lang="en-US" sz="1600" b="1" dirty="0">
              <a:solidFill>
                <a:schemeClr val="accent4"/>
              </a:solidFill>
              <a:latin typeface="Arial" pitchFamily="34" charset="0"/>
              <a:cs typeface="Arial" pitchFamily="34" charset="0"/>
            </a:endParaRPr>
          </a:p>
          <a:p>
            <a:pPr algn="ctr" fontAlgn="b">
              <a:lnSpc>
                <a:spcPts val="1700"/>
              </a:lnSpc>
              <a:spcBef>
                <a:spcPts val="1200"/>
              </a:spcBef>
            </a:pPr>
            <a:r>
              <a:rPr lang="en-US" sz="1600" dirty="0" smtClean="0">
                <a:latin typeface="Arial" pitchFamily="34" charset="0"/>
                <a:cs typeface="Arial" pitchFamily="34" charset="0"/>
              </a:rPr>
              <a:t>26%</a:t>
            </a:r>
            <a:br>
              <a:rPr lang="en-US" sz="1600" dirty="0" smtClean="0">
                <a:latin typeface="Arial" pitchFamily="34" charset="0"/>
                <a:cs typeface="Arial" pitchFamily="34" charset="0"/>
              </a:rPr>
            </a:br>
            <a:endParaRPr lang="en-US" sz="1600" dirty="0">
              <a:latin typeface="Arial" pitchFamily="34" charset="0"/>
              <a:cs typeface="Arial" pitchFamily="34" charset="0"/>
            </a:endParaRPr>
          </a:p>
          <a:p>
            <a:pPr algn="ctr" fontAlgn="b">
              <a:lnSpc>
                <a:spcPts val="1700"/>
              </a:lnSpc>
              <a:spcBef>
                <a:spcPts val="1200"/>
              </a:spcBef>
            </a:pPr>
            <a:r>
              <a:rPr lang="en-US" sz="1600" dirty="0" smtClean="0">
                <a:latin typeface="Arial" pitchFamily="34" charset="0"/>
                <a:cs typeface="Arial" pitchFamily="34" charset="0"/>
              </a:rPr>
              <a:t>24%</a:t>
            </a:r>
            <a:endParaRPr lang="en-US" sz="1600" dirty="0">
              <a:latin typeface="Arial" pitchFamily="34" charset="0"/>
              <a:cs typeface="Arial" pitchFamily="34" charset="0"/>
            </a:endParaRPr>
          </a:p>
          <a:p>
            <a:pPr algn="ctr" fontAlgn="b">
              <a:lnSpc>
                <a:spcPts val="1700"/>
              </a:lnSpc>
              <a:spcBef>
                <a:spcPts val="1200"/>
              </a:spcBef>
            </a:pPr>
            <a:r>
              <a:rPr lang="en-US" sz="1600" dirty="0" smtClean="0">
                <a:latin typeface="Arial" pitchFamily="34" charset="0"/>
                <a:cs typeface="Arial" pitchFamily="34" charset="0"/>
              </a:rPr>
              <a:t>15%</a:t>
            </a:r>
            <a:endParaRPr lang="en-US" sz="1600" dirty="0">
              <a:latin typeface="Arial" pitchFamily="34" charset="0"/>
              <a:cs typeface="Arial" pitchFamily="34" charset="0"/>
            </a:endParaRPr>
          </a:p>
          <a:p>
            <a:pPr algn="ctr" fontAlgn="b">
              <a:lnSpc>
                <a:spcPts val="1700"/>
              </a:lnSpc>
              <a:spcBef>
                <a:spcPts val="1200"/>
              </a:spcBef>
            </a:pPr>
            <a:r>
              <a:rPr lang="en-US" sz="1600" dirty="0" smtClean="0">
                <a:latin typeface="Arial" pitchFamily="34" charset="0"/>
                <a:cs typeface="Arial" pitchFamily="34" charset="0"/>
              </a:rPr>
              <a:t>15%</a:t>
            </a:r>
            <a:br>
              <a:rPr lang="en-US" sz="1600" dirty="0" smtClean="0">
                <a:latin typeface="Arial" pitchFamily="34" charset="0"/>
                <a:cs typeface="Arial" pitchFamily="34" charset="0"/>
              </a:rPr>
            </a:br>
            <a:endParaRPr lang="en-US" sz="1600" dirty="0">
              <a:latin typeface="Arial" pitchFamily="34" charset="0"/>
              <a:cs typeface="Arial" pitchFamily="34" charset="0"/>
            </a:endParaRPr>
          </a:p>
        </p:txBody>
      </p:sp>
      <p:sp>
        <p:nvSpPr>
          <p:cNvPr id="11" name="TextBox 10"/>
          <p:cNvSpPr txBox="1"/>
          <p:nvPr/>
        </p:nvSpPr>
        <p:spPr>
          <a:xfrm>
            <a:off x="5648736" y="2699641"/>
            <a:ext cx="1381533" cy="3631763"/>
          </a:xfrm>
          <a:prstGeom prst="rect">
            <a:avLst/>
          </a:prstGeom>
          <a:noFill/>
        </p:spPr>
        <p:txBody>
          <a:bodyPr wrap="square" rtlCol="0">
            <a:spAutoFit/>
          </a:bodyPr>
          <a:lstStyle/>
          <a:p>
            <a:pPr algn="ctr">
              <a:lnSpc>
                <a:spcPts val="1700"/>
              </a:lnSpc>
              <a:spcBef>
                <a:spcPts val="1200"/>
              </a:spcBef>
            </a:pPr>
            <a:r>
              <a:rPr lang="en-US" sz="1600" b="1" dirty="0" smtClean="0">
                <a:latin typeface="Arial" pitchFamily="34" charset="0"/>
                <a:cs typeface="Arial" pitchFamily="34" charset="0"/>
              </a:rPr>
              <a:t>Strongly</a:t>
            </a:r>
            <a:br>
              <a:rPr lang="en-US" sz="1600" b="1" dirty="0" smtClean="0">
                <a:latin typeface="Arial" pitchFamily="34" charset="0"/>
                <a:cs typeface="Arial" pitchFamily="34" charset="0"/>
              </a:rPr>
            </a:br>
            <a:r>
              <a:rPr lang="en-US" sz="1600" b="1" dirty="0" smtClean="0">
                <a:latin typeface="Arial" pitchFamily="34" charset="0"/>
                <a:cs typeface="Arial" pitchFamily="34" charset="0"/>
              </a:rPr>
              <a:t>favor</a:t>
            </a:r>
          </a:p>
          <a:p>
            <a:pPr algn="ctr" fontAlgn="b">
              <a:lnSpc>
                <a:spcPts val="1700"/>
              </a:lnSpc>
              <a:spcBef>
                <a:spcPts val="1200"/>
              </a:spcBef>
            </a:pPr>
            <a:r>
              <a:rPr lang="en-US" sz="1600" b="1" dirty="0">
                <a:solidFill>
                  <a:schemeClr val="accent4"/>
                </a:solidFill>
                <a:latin typeface="Arial" pitchFamily="34" charset="0"/>
                <a:cs typeface="Arial" pitchFamily="34" charset="0"/>
              </a:rPr>
              <a:t>64%</a:t>
            </a:r>
            <a:br>
              <a:rPr lang="en-US" sz="1600" b="1" dirty="0">
                <a:solidFill>
                  <a:schemeClr val="accent4"/>
                </a:solidFill>
                <a:latin typeface="Arial" pitchFamily="34" charset="0"/>
                <a:cs typeface="Arial" pitchFamily="34" charset="0"/>
              </a:rPr>
            </a:br>
            <a:endParaRPr lang="en-US" sz="1600" b="1" dirty="0">
              <a:solidFill>
                <a:schemeClr val="accent4"/>
              </a:solidFill>
              <a:latin typeface="Arial" pitchFamily="34" charset="0"/>
              <a:cs typeface="Arial" pitchFamily="34" charset="0"/>
            </a:endParaRPr>
          </a:p>
          <a:p>
            <a:pPr algn="ctr" fontAlgn="b">
              <a:lnSpc>
                <a:spcPts val="1700"/>
              </a:lnSpc>
              <a:spcBef>
                <a:spcPts val="1200"/>
              </a:spcBef>
            </a:pPr>
            <a:r>
              <a:rPr lang="en-US" sz="1600" b="1" dirty="0">
                <a:solidFill>
                  <a:schemeClr val="accent4"/>
                </a:solidFill>
                <a:latin typeface="Arial" pitchFamily="34" charset="0"/>
                <a:cs typeface="Arial" pitchFamily="34" charset="0"/>
              </a:rPr>
              <a:t>62%</a:t>
            </a:r>
            <a:br>
              <a:rPr lang="en-US" sz="1600" b="1" dirty="0">
                <a:solidFill>
                  <a:schemeClr val="accent4"/>
                </a:solidFill>
                <a:latin typeface="Arial" pitchFamily="34" charset="0"/>
                <a:cs typeface="Arial" pitchFamily="34" charset="0"/>
              </a:rPr>
            </a:br>
            <a:endParaRPr lang="en-US" sz="1600" b="1" dirty="0">
              <a:solidFill>
                <a:schemeClr val="accent4"/>
              </a:solidFill>
              <a:latin typeface="Arial" pitchFamily="34" charset="0"/>
              <a:cs typeface="Arial" pitchFamily="34" charset="0"/>
            </a:endParaRPr>
          </a:p>
          <a:p>
            <a:pPr algn="ctr">
              <a:lnSpc>
                <a:spcPts val="1700"/>
              </a:lnSpc>
              <a:spcBef>
                <a:spcPts val="1200"/>
              </a:spcBef>
            </a:pPr>
            <a:r>
              <a:rPr lang="en-US" sz="1600" dirty="0" smtClean="0">
                <a:latin typeface="Arial" pitchFamily="34" charset="0"/>
                <a:cs typeface="Arial" pitchFamily="34" charset="0"/>
              </a:rPr>
              <a:t>28%</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a:lnSpc>
                <a:spcPts val="1700"/>
              </a:lnSpc>
              <a:spcBef>
                <a:spcPts val="1200"/>
              </a:spcBef>
            </a:pPr>
            <a:r>
              <a:rPr lang="en-US" sz="1600" dirty="0" smtClean="0">
                <a:latin typeface="Arial" pitchFamily="34" charset="0"/>
                <a:cs typeface="Arial" pitchFamily="34" charset="0"/>
              </a:rPr>
              <a:t>20%</a:t>
            </a:r>
          </a:p>
          <a:p>
            <a:pPr algn="ctr">
              <a:lnSpc>
                <a:spcPts val="1700"/>
              </a:lnSpc>
              <a:spcBef>
                <a:spcPts val="1200"/>
              </a:spcBef>
            </a:pPr>
            <a:r>
              <a:rPr lang="en-US" sz="1600" dirty="0" smtClean="0">
                <a:latin typeface="Arial" pitchFamily="34" charset="0"/>
                <a:cs typeface="Arial" pitchFamily="34" charset="0"/>
              </a:rPr>
              <a:t>12%</a:t>
            </a:r>
          </a:p>
          <a:p>
            <a:pPr algn="ctr">
              <a:lnSpc>
                <a:spcPts val="1700"/>
              </a:lnSpc>
              <a:spcBef>
                <a:spcPts val="1200"/>
              </a:spcBef>
            </a:pPr>
            <a:r>
              <a:rPr lang="en-US" sz="1600" dirty="0" smtClean="0">
                <a:latin typeface="Arial" pitchFamily="34" charset="0"/>
                <a:cs typeface="Arial" pitchFamily="34" charset="0"/>
              </a:rPr>
              <a:t>5%</a:t>
            </a:r>
            <a:br>
              <a:rPr lang="en-US" sz="1600" dirty="0" smtClean="0">
                <a:latin typeface="Arial" pitchFamily="34" charset="0"/>
                <a:cs typeface="Arial" pitchFamily="34" charset="0"/>
              </a:rPr>
            </a:br>
            <a:endParaRPr lang="en-US" sz="1600" dirty="0">
              <a:latin typeface="Arial" pitchFamily="34" charset="0"/>
              <a:cs typeface="Arial" pitchFamily="34" charset="0"/>
            </a:endParaRPr>
          </a:p>
        </p:txBody>
      </p:sp>
      <p:sp>
        <p:nvSpPr>
          <p:cNvPr id="12" name="TextBox 11"/>
          <p:cNvSpPr txBox="1"/>
          <p:nvPr/>
        </p:nvSpPr>
        <p:spPr>
          <a:xfrm>
            <a:off x="6763565" y="2699640"/>
            <a:ext cx="1381533" cy="3631763"/>
          </a:xfrm>
          <a:prstGeom prst="rect">
            <a:avLst/>
          </a:prstGeom>
          <a:noFill/>
        </p:spPr>
        <p:txBody>
          <a:bodyPr wrap="square" rtlCol="0">
            <a:spAutoFit/>
          </a:bodyPr>
          <a:lstStyle/>
          <a:p>
            <a:pPr algn="ctr">
              <a:lnSpc>
                <a:spcPts val="1700"/>
              </a:lnSpc>
              <a:spcBef>
                <a:spcPts val="1200"/>
              </a:spcBef>
            </a:pPr>
            <a:r>
              <a:rPr lang="en-US" sz="1600" b="1" dirty="0" smtClean="0">
                <a:latin typeface="Arial" pitchFamily="34" charset="0"/>
                <a:cs typeface="Arial" pitchFamily="34" charset="0"/>
              </a:rPr>
              <a:t>Somewhat</a:t>
            </a:r>
            <a:br>
              <a:rPr lang="en-US" sz="1600" b="1" dirty="0" smtClean="0">
                <a:latin typeface="Arial" pitchFamily="34" charset="0"/>
                <a:cs typeface="Arial" pitchFamily="34" charset="0"/>
              </a:rPr>
            </a:br>
            <a:r>
              <a:rPr lang="en-US" sz="1600" b="1" dirty="0" smtClean="0">
                <a:latin typeface="Arial" pitchFamily="34" charset="0"/>
                <a:cs typeface="Arial" pitchFamily="34" charset="0"/>
              </a:rPr>
              <a:t>favor</a:t>
            </a:r>
          </a:p>
          <a:p>
            <a:pPr algn="ctr">
              <a:lnSpc>
                <a:spcPts val="1700"/>
              </a:lnSpc>
              <a:spcBef>
                <a:spcPts val="1200"/>
              </a:spcBef>
            </a:pPr>
            <a:r>
              <a:rPr lang="en-US" sz="1600" b="1" dirty="0">
                <a:solidFill>
                  <a:schemeClr val="accent4"/>
                </a:solidFill>
                <a:latin typeface="Arial" pitchFamily="34" charset="0"/>
                <a:cs typeface="Arial" pitchFamily="34" charset="0"/>
              </a:rPr>
              <a:t>52%</a:t>
            </a:r>
            <a:r>
              <a:rPr lang="en-US" sz="1600" dirty="0" smtClean="0">
                <a:latin typeface="Arial" pitchFamily="34" charset="0"/>
                <a:cs typeface="Arial" pitchFamily="34" charset="0"/>
              </a:rPr>
              <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a:lnSpc>
                <a:spcPts val="1700"/>
              </a:lnSpc>
              <a:spcBef>
                <a:spcPts val="1200"/>
              </a:spcBef>
            </a:pPr>
            <a:r>
              <a:rPr lang="en-US" sz="1600" b="1" dirty="0">
                <a:solidFill>
                  <a:schemeClr val="accent4"/>
                </a:solidFill>
                <a:latin typeface="Arial" pitchFamily="34" charset="0"/>
                <a:cs typeface="Arial" pitchFamily="34" charset="0"/>
              </a:rPr>
              <a:t>49%</a:t>
            </a:r>
            <a:r>
              <a:rPr lang="en-US" sz="1600" dirty="0" smtClean="0">
                <a:latin typeface="Arial" pitchFamily="34" charset="0"/>
                <a:cs typeface="Arial" pitchFamily="34" charset="0"/>
              </a:rPr>
              <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a:lnSpc>
                <a:spcPts val="1700"/>
              </a:lnSpc>
              <a:spcBef>
                <a:spcPts val="1200"/>
              </a:spcBef>
            </a:pPr>
            <a:r>
              <a:rPr lang="en-US" sz="1600" dirty="0" smtClean="0">
                <a:latin typeface="Arial" pitchFamily="34" charset="0"/>
                <a:cs typeface="Arial" pitchFamily="34" charset="0"/>
              </a:rPr>
              <a:t>29%</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a:lnSpc>
                <a:spcPts val="1700"/>
              </a:lnSpc>
              <a:spcBef>
                <a:spcPts val="1200"/>
              </a:spcBef>
            </a:pPr>
            <a:r>
              <a:rPr lang="en-US" sz="1600" dirty="0" smtClean="0">
                <a:latin typeface="Arial" pitchFamily="34" charset="0"/>
                <a:cs typeface="Arial" pitchFamily="34" charset="0"/>
              </a:rPr>
              <a:t>28%</a:t>
            </a:r>
          </a:p>
          <a:p>
            <a:pPr algn="ctr">
              <a:lnSpc>
                <a:spcPts val="1700"/>
              </a:lnSpc>
              <a:spcBef>
                <a:spcPts val="1200"/>
              </a:spcBef>
            </a:pPr>
            <a:r>
              <a:rPr lang="en-US" sz="1600" dirty="0" smtClean="0">
                <a:latin typeface="Arial" pitchFamily="34" charset="0"/>
                <a:cs typeface="Arial" pitchFamily="34" charset="0"/>
              </a:rPr>
              <a:t>15%</a:t>
            </a:r>
          </a:p>
          <a:p>
            <a:pPr algn="ctr">
              <a:lnSpc>
                <a:spcPts val="1700"/>
              </a:lnSpc>
              <a:spcBef>
                <a:spcPts val="1200"/>
              </a:spcBef>
            </a:pPr>
            <a:r>
              <a:rPr lang="en-US" sz="1600" dirty="0" smtClean="0">
                <a:latin typeface="Arial" pitchFamily="34" charset="0"/>
                <a:cs typeface="Arial" pitchFamily="34" charset="0"/>
              </a:rPr>
              <a:t>16%</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p:txBody>
      </p:sp>
      <p:sp>
        <p:nvSpPr>
          <p:cNvPr id="13" name="TextBox 12"/>
          <p:cNvSpPr txBox="1"/>
          <p:nvPr/>
        </p:nvSpPr>
        <p:spPr>
          <a:xfrm>
            <a:off x="7878395" y="2917648"/>
            <a:ext cx="1381533" cy="3413755"/>
          </a:xfrm>
          <a:prstGeom prst="rect">
            <a:avLst/>
          </a:prstGeom>
          <a:noFill/>
        </p:spPr>
        <p:txBody>
          <a:bodyPr wrap="square" rtlCol="0">
            <a:spAutoFit/>
          </a:bodyPr>
          <a:lstStyle/>
          <a:p>
            <a:pPr algn="ctr">
              <a:lnSpc>
                <a:spcPts val="1700"/>
              </a:lnSpc>
              <a:spcBef>
                <a:spcPts val="1200"/>
              </a:spcBef>
            </a:pPr>
            <a:r>
              <a:rPr lang="en-US" sz="1600" b="1" dirty="0" smtClean="0">
                <a:latin typeface="Arial" pitchFamily="34" charset="0"/>
                <a:cs typeface="Arial" pitchFamily="34" charset="0"/>
              </a:rPr>
              <a:t>Oppose</a:t>
            </a:r>
          </a:p>
          <a:p>
            <a:pPr algn="ctr" fontAlgn="b">
              <a:lnSpc>
                <a:spcPts val="1700"/>
              </a:lnSpc>
              <a:spcBef>
                <a:spcPts val="1200"/>
              </a:spcBef>
            </a:pPr>
            <a:r>
              <a:rPr lang="en-US" sz="1600" b="1" dirty="0">
                <a:solidFill>
                  <a:schemeClr val="accent4"/>
                </a:solidFill>
                <a:latin typeface="Arial" pitchFamily="34" charset="0"/>
                <a:cs typeface="Arial" pitchFamily="34" charset="0"/>
              </a:rPr>
              <a:t>32%</a:t>
            </a:r>
            <a:br>
              <a:rPr lang="en-US" sz="1600" b="1" dirty="0">
                <a:solidFill>
                  <a:schemeClr val="accent4"/>
                </a:solidFill>
                <a:latin typeface="Arial" pitchFamily="34" charset="0"/>
                <a:cs typeface="Arial" pitchFamily="34" charset="0"/>
              </a:rPr>
            </a:br>
            <a:endParaRPr lang="en-US" sz="1600" b="1" dirty="0">
              <a:solidFill>
                <a:schemeClr val="accent4"/>
              </a:solidFill>
              <a:latin typeface="Arial" pitchFamily="34" charset="0"/>
              <a:cs typeface="Arial" pitchFamily="34" charset="0"/>
            </a:endParaRPr>
          </a:p>
          <a:p>
            <a:pPr algn="ctr" fontAlgn="b">
              <a:lnSpc>
                <a:spcPts val="1700"/>
              </a:lnSpc>
              <a:spcBef>
                <a:spcPts val="1200"/>
              </a:spcBef>
            </a:pPr>
            <a:r>
              <a:rPr lang="en-US" sz="1600" b="1" dirty="0">
                <a:solidFill>
                  <a:schemeClr val="accent4"/>
                </a:solidFill>
                <a:latin typeface="Arial" pitchFamily="34" charset="0"/>
                <a:cs typeface="Arial" pitchFamily="34" charset="0"/>
              </a:rPr>
              <a:t>33%</a:t>
            </a:r>
            <a:r>
              <a:rPr lang="en-US" sz="1600" dirty="0" smtClean="0">
                <a:latin typeface="Arial" pitchFamily="34" charset="0"/>
                <a:cs typeface="Arial" pitchFamily="34" charset="0"/>
              </a:rPr>
              <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a:lnSpc>
                <a:spcPts val="1700"/>
              </a:lnSpc>
              <a:spcBef>
                <a:spcPts val="1200"/>
              </a:spcBef>
            </a:pPr>
            <a:r>
              <a:rPr lang="en-US" sz="1600" dirty="0" smtClean="0">
                <a:latin typeface="Arial" pitchFamily="34" charset="0"/>
                <a:cs typeface="Arial" pitchFamily="34" charset="0"/>
              </a:rPr>
              <a:t>11%</a:t>
            </a:r>
            <a:br>
              <a:rPr lang="en-US" sz="1600" dirty="0" smtClean="0">
                <a:latin typeface="Arial" pitchFamily="34" charset="0"/>
                <a:cs typeface="Arial" pitchFamily="34" charset="0"/>
              </a:rPr>
            </a:br>
            <a:endParaRPr lang="en-US" sz="1600" dirty="0" smtClean="0">
              <a:latin typeface="Arial" pitchFamily="34" charset="0"/>
              <a:cs typeface="Arial" pitchFamily="34" charset="0"/>
            </a:endParaRPr>
          </a:p>
          <a:p>
            <a:pPr algn="ctr" fontAlgn="b">
              <a:lnSpc>
                <a:spcPts val="1700"/>
              </a:lnSpc>
              <a:spcBef>
                <a:spcPts val="1200"/>
              </a:spcBef>
            </a:pPr>
            <a:r>
              <a:rPr lang="en-US" sz="1600" b="1" dirty="0">
                <a:solidFill>
                  <a:schemeClr val="accent4"/>
                </a:solidFill>
                <a:latin typeface="Arial" pitchFamily="34" charset="0"/>
                <a:cs typeface="Arial" pitchFamily="34" charset="0"/>
              </a:rPr>
              <a:t>30%</a:t>
            </a:r>
          </a:p>
          <a:p>
            <a:pPr algn="ctr">
              <a:lnSpc>
                <a:spcPts val="1700"/>
              </a:lnSpc>
              <a:spcBef>
                <a:spcPts val="1200"/>
              </a:spcBef>
            </a:pPr>
            <a:r>
              <a:rPr lang="en-US" sz="1600" dirty="0" smtClean="0">
                <a:latin typeface="Arial" pitchFamily="34" charset="0"/>
                <a:cs typeface="Arial" pitchFamily="34" charset="0"/>
              </a:rPr>
              <a:t>26%</a:t>
            </a:r>
          </a:p>
          <a:p>
            <a:pPr algn="ctr">
              <a:lnSpc>
                <a:spcPts val="1700"/>
              </a:lnSpc>
              <a:spcBef>
                <a:spcPts val="1200"/>
              </a:spcBef>
            </a:pPr>
            <a:r>
              <a:rPr lang="en-US" sz="1600" b="1" dirty="0" smtClean="0">
                <a:solidFill>
                  <a:schemeClr val="accent4"/>
                </a:solidFill>
                <a:latin typeface="Arial" pitchFamily="34" charset="0"/>
                <a:cs typeface="Arial" pitchFamily="34" charset="0"/>
              </a:rPr>
              <a:t>51%</a:t>
            </a:r>
            <a:br>
              <a:rPr lang="en-US" sz="1600" b="1" dirty="0" smtClean="0">
                <a:solidFill>
                  <a:schemeClr val="accent4"/>
                </a:solidFill>
                <a:latin typeface="Arial" pitchFamily="34" charset="0"/>
                <a:cs typeface="Arial" pitchFamily="34" charset="0"/>
              </a:rPr>
            </a:br>
            <a:endParaRPr lang="en-US" sz="1600" b="1" dirty="0" smtClean="0">
              <a:solidFill>
                <a:schemeClr val="accent4"/>
              </a:solidFill>
              <a:latin typeface="Arial" pitchFamily="34" charset="0"/>
              <a:cs typeface="Arial" pitchFamily="34" charset="0"/>
            </a:endParaRPr>
          </a:p>
        </p:txBody>
      </p:sp>
      <p:sp>
        <p:nvSpPr>
          <p:cNvPr id="14" name="TextBox 13"/>
          <p:cNvSpPr txBox="1"/>
          <p:nvPr/>
        </p:nvSpPr>
        <p:spPr>
          <a:xfrm>
            <a:off x="5773443" y="2341870"/>
            <a:ext cx="3340466" cy="338554"/>
          </a:xfrm>
          <a:prstGeom prst="rect">
            <a:avLst/>
          </a:prstGeom>
          <a:noFill/>
        </p:spPr>
        <p:txBody>
          <a:bodyPr wrap="none" rtlCol="0">
            <a:spAutoFit/>
          </a:bodyPr>
          <a:lstStyle/>
          <a:p>
            <a:r>
              <a:rPr lang="en-US" sz="1600" b="1" i="1" dirty="0" smtClean="0">
                <a:latin typeface="Arial" pitchFamily="34" charset="0"/>
                <a:cs typeface="Arial" pitchFamily="34" charset="0"/>
              </a:rPr>
              <a:t>By support for Clean Water Rule</a:t>
            </a:r>
            <a:endParaRPr lang="en-US" sz="1600" b="1" i="1" dirty="0">
              <a:latin typeface="Arial" pitchFamily="34" charset="0"/>
              <a:cs typeface="Arial" pitchFamily="34" charset="0"/>
            </a:endParaRPr>
          </a:p>
        </p:txBody>
      </p:sp>
      <p:cxnSp>
        <p:nvCxnSpPr>
          <p:cNvPr id="16" name="Straight Connector 15"/>
          <p:cNvCxnSpPr/>
          <p:nvPr/>
        </p:nvCxnSpPr>
        <p:spPr>
          <a:xfrm>
            <a:off x="4974771" y="3224237"/>
            <a:ext cx="4028016"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791200" y="2341870"/>
            <a:ext cx="0" cy="402219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234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67804"/>
            <a:ext cx="7607850" cy="1143000"/>
          </a:xfrm>
        </p:spPr>
        <p:txBody>
          <a:bodyPr>
            <a:normAutofit/>
          </a:bodyPr>
          <a:lstStyle/>
          <a:p>
            <a:r>
              <a:rPr lang="en-US" dirty="0"/>
              <a:t>Support for the Clean Water Rule holds when voters are presented with core arguments from both sides</a:t>
            </a:r>
            <a:r>
              <a:rPr lang="en-US" dirty="0" smtClean="0"/>
              <a: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54485451"/>
              </p:ext>
            </p:extLst>
          </p:nvPr>
        </p:nvGraphicFramePr>
        <p:xfrm>
          <a:off x="1153886" y="1121229"/>
          <a:ext cx="7990113" cy="5279571"/>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13</a:t>
            </a:fld>
            <a:endParaRPr lang="en-US" dirty="0"/>
          </a:p>
        </p:txBody>
      </p:sp>
      <p:sp>
        <p:nvSpPr>
          <p:cNvPr id="6" name="TextBox 5"/>
          <p:cNvSpPr txBox="1"/>
          <p:nvPr/>
        </p:nvSpPr>
        <p:spPr>
          <a:xfrm>
            <a:off x="1240968" y="1611478"/>
            <a:ext cx="7696202" cy="990015"/>
          </a:xfrm>
          <a:prstGeom prst="rect">
            <a:avLst/>
          </a:prstGeom>
          <a:noFill/>
        </p:spPr>
        <p:txBody>
          <a:bodyPr wrap="square" rtlCol="0">
            <a:spAutoFit/>
          </a:bodyPr>
          <a:lstStyle/>
          <a:p>
            <a:pPr algn="just">
              <a:lnSpc>
                <a:spcPts val="1400"/>
              </a:lnSpc>
            </a:pPr>
            <a:r>
              <a:rPr lang="en-US" sz="1200" dirty="0" smtClean="0">
                <a:latin typeface="Arial" pitchFamily="34" charset="0"/>
                <a:cs typeface="Arial" pitchFamily="34" charset="0"/>
              </a:rPr>
              <a:t>OPPONENTS: (same in both pairs</a:t>
            </a:r>
            <a:r>
              <a:rPr lang="en-US" sz="1200" dirty="0">
                <a:latin typeface="Arial" pitchFamily="34" charset="0"/>
                <a:cs typeface="Arial" pitchFamily="34" charset="0"/>
              </a:rPr>
              <a:t>) </a:t>
            </a:r>
            <a:r>
              <a:rPr lang="en-US" sz="1200" dirty="0" smtClean="0">
                <a:latin typeface="Arial" pitchFamily="34" charset="0"/>
                <a:cs typeface="Arial" pitchFamily="34" charset="0"/>
              </a:rPr>
              <a:t>The Clean Water Rule </a:t>
            </a:r>
            <a:r>
              <a:rPr lang="en-US" sz="1200" dirty="0">
                <a:latin typeface="Arial" pitchFamily="34" charset="0"/>
                <a:cs typeface="Arial" pitchFamily="34" charset="0"/>
              </a:rPr>
              <a:t>would immensely expand the authority of the EPA and Army Corps of Engineers to dictate land-use decisions and farming practices in or near smaller bodies of water. </a:t>
            </a:r>
            <a:r>
              <a:rPr lang="en-US" sz="1200" dirty="0" smtClean="0">
                <a:latin typeface="Arial" pitchFamily="34" charset="0"/>
                <a:cs typeface="Arial" pitchFamily="34" charset="0"/>
              </a:rPr>
              <a:t>Congress </a:t>
            </a:r>
            <a:r>
              <a:rPr lang="en-US" sz="1200" dirty="0">
                <a:latin typeface="Arial" pitchFamily="34" charset="0"/>
                <a:cs typeface="Arial" pitchFamily="34" charset="0"/>
              </a:rPr>
              <a:t>should block this rule because it is goes too far in imposing unnecessary restrictions that will hold back our economy and threaten jobs by having a negative impact on farmers, homebuilders, and other job </a:t>
            </a:r>
            <a:r>
              <a:rPr lang="en-US" sz="1200" dirty="0" smtClean="0">
                <a:latin typeface="Arial" pitchFamily="34" charset="0"/>
                <a:cs typeface="Arial" pitchFamily="34" charset="0"/>
              </a:rPr>
              <a:t>creators.</a:t>
            </a:r>
            <a:endParaRPr lang="en-US" sz="1200" dirty="0">
              <a:latin typeface="Arial" pitchFamily="34" charset="0"/>
              <a:cs typeface="Arial" pitchFamily="34" charset="0"/>
            </a:endParaRPr>
          </a:p>
        </p:txBody>
      </p:sp>
      <p:sp>
        <p:nvSpPr>
          <p:cNvPr id="7" name="TextBox 6"/>
          <p:cNvSpPr txBox="1"/>
          <p:nvPr/>
        </p:nvSpPr>
        <p:spPr>
          <a:xfrm>
            <a:off x="1240969" y="2700437"/>
            <a:ext cx="2634345" cy="3323987"/>
          </a:xfrm>
          <a:prstGeom prst="rect">
            <a:avLst/>
          </a:prstGeom>
          <a:noFill/>
        </p:spPr>
        <p:txBody>
          <a:bodyPr wrap="square" rtlCol="0">
            <a:spAutoFit/>
          </a:bodyPr>
          <a:lstStyle/>
          <a:p>
            <a:pPr algn="just">
              <a:lnSpc>
                <a:spcPts val="1400"/>
              </a:lnSpc>
            </a:pPr>
            <a:r>
              <a:rPr lang="en-US" sz="1200" dirty="0">
                <a:latin typeface="Arial" pitchFamily="34" charset="0"/>
                <a:cs typeface="Arial" pitchFamily="34" charset="0"/>
              </a:rPr>
              <a:t>SUPPORTERS: </a:t>
            </a:r>
            <a:r>
              <a:rPr lang="en-US" sz="1200" dirty="0" smtClean="0">
                <a:latin typeface="Arial" pitchFamily="34" charset="0"/>
                <a:cs typeface="Arial" pitchFamily="34" charset="0"/>
              </a:rPr>
              <a:t>The Clean Water Rule is </a:t>
            </a:r>
            <a:r>
              <a:rPr lang="en-US" sz="1200" dirty="0">
                <a:latin typeface="Arial" pitchFamily="34" charset="0"/>
                <a:cs typeface="Arial" pitchFamily="34" charset="0"/>
              </a:rPr>
              <a:t>needed to </a:t>
            </a:r>
            <a:r>
              <a:rPr lang="en-US" sz="1200" b="1" dirty="0">
                <a:solidFill>
                  <a:schemeClr val="accent1"/>
                </a:solidFill>
                <a:latin typeface="Arial" pitchFamily="34" charset="0"/>
                <a:cs typeface="Arial" pitchFamily="34" charset="0"/>
              </a:rPr>
              <a:t>protect the streams and wetlands</a:t>
            </a:r>
            <a:r>
              <a:rPr lang="en-US" sz="1200" dirty="0">
                <a:latin typeface="Arial" pitchFamily="34" charset="0"/>
                <a:cs typeface="Arial" pitchFamily="34" charset="0"/>
              </a:rPr>
              <a:t> that feed into the drinking water supplies of one in three Americans. It will </a:t>
            </a:r>
            <a:r>
              <a:rPr lang="en-US" sz="1200" b="1" dirty="0">
                <a:solidFill>
                  <a:schemeClr val="accent1"/>
                </a:solidFill>
                <a:latin typeface="Arial" pitchFamily="34" charset="0"/>
                <a:cs typeface="Arial" pitchFamily="34" charset="0"/>
              </a:rPr>
              <a:t>help protect the more than </a:t>
            </a:r>
            <a:r>
              <a:rPr lang="en-US" sz="1200" b="1" dirty="0" smtClean="0">
                <a:solidFill>
                  <a:schemeClr val="accent1"/>
                </a:solidFill>
                <a:latin typeface="Arial" pitchFamily="34" charset="0"/>
                <a:cs typeface="Arial" pitchFamily="34" charset="0"/>
              </a:rPr>
              <a:t>60% </a:t>
            </a:r>
            <a:r>
              <a:rPr lang="en-US" sz="1200" b="1" dirty="0">
                <a:solidFill>
                  <a:schemeClr val="accent1"/>
                </a:solidFill>
                <a:latin typeface="Arial" pitchFamily="34" charset="0"/>
                <a:cs typeface="Arial" pitchFamily="34" charset="0"/>
              </a:rPr>
              <a:t>of the nation's streams and </a:t>
            </a:r>
            <a:r>
              <a:rPr lang="en-US" sz="1200" b="1" dirty="0" smtClean="0">
                <a:solidFill>
                  <a:schemeClr val="accent1"/>
                </a:solidFill>
                <a:latin typeface="Arial" pitchFamily="34" charset="0"/>
                <a:cs typeface="Arial" pitchFamily="34" charset="0"/>
              </a:rPr>
              <a:t>20 million </a:t>
            </a:r>
            <a:r>
              <a:rPr lang="en-US" sz="1200" b="1" dirty="0">
                <a:solidFill>
                  <a:schemeClr val="accent1"/>
                </a:solidFill>
                <a:latin typeface="Arial" pitchFamily="34" charset="0"/>
                <a:cs typeface="Arial" pitchFamily="34" charset="0"/>
              </a:rPr>
              <a:t>acres of wetlands</a:t>
            </a:r>
            <a:r>
              <a:rPr lang="en-US" sz="1200" dirty="0">
                <a:latin typeface="Arial" pitchFamily="34" charset="0"/>
                <a:cs typeface="Arial" pitchFamily="34" charset="0"/>
              </a:rPr>
              <a:t> currently vulnerable to pollution and </a:t>
            </a:r>
            <a:r>
              <a:rPr lang="en-US" sz="1200" dirty="0" err="1" smtClean="0">
                <a:latin typeface="Arial" pitchFamily="34" charset="0"/>
                <a:cs typeface="Arial" pitchFamily="34" charset="0"/>
              </a:rPr>
              <a:t>destruc-tive</a:t>
            </a:r>
            <a:r>
              <a:rPr lang="en-US" sz="1200" dirty="0" smtClean="0">
                <a:latin typeface="Arial" pitchFamily="34" charset="0"/>
                <a:cs typeface="Arial" pitchFamily="34" charset="0"/>
              </a:rPr>
              <a:t> development</a:t>
            </a:r>
            <a:r>
              <a:rPr lang="en-US" sz="1200" dirty="0">
                <a:latin typeface="Arial" pitchFamily="34" charset="0"/>
                <a:cs typeface="Arial" pitchFamily="34" charset="0"/>
              </a:rPr>
              <a:t>. </a:t>
            </a:r>
            <a:r>
              <a:rPr lang="en-US" sz="1200" dirty="0" smtClean="0">
                <a:latin typeface="Arial" pitchFamily="34" charset="0"/>
                <a:cs typeface="Arial" pitchFamily="34" charset="0"/>
              </a:rPr>
              <a:t>Congress </a:t>
            </a:r>
            <a:r>
              <a:rPr lang="en-US" sz="1200" dirty="0">
                <a:latin typeface="Arial" pitchFamily="34" charset="0"/>
                <a:cs typeface="Arial" pitchFamily="34" charset="0"/>
              </a:rPr>
              <a:t>should allow the rule to be implemented because clean water is </a:t>
            </a:r>
            <a:r>
              <a:rPr lang="en-US" sz="1200" b="1" dirty="0">
                <a:solidFill>
                  <a:schemeClr val="accent1"/>
                </a:solidFill>
                <a:latin typeface="Arial" pitchFamily="34" charset="0"/>
                <a:cs typeface="Arial" pitchFamily="34" charset="0"/>
              </a:rPr>
              <a:t>critical for the</a:t>
            </a:r>
            <a:r>
              <a:rPr lang="en-US" sz="1200" dirty="0">
                <a:latin typeface="Arial" pitchFamily="34" charset="0"/>
                <a:cs typeface="Arial" pitchFamily="34" charset="0"/>
              </a:rPr>
              <a:t> </a:t>
            </a:r>
            <a:r>
              <a:rPr lang="en-US" sz="1200" b="1" dirty="0">
                <a:solidFill>
                  <a:schemeClr val="accent1"/>
                </a:solidFill>
                <a:latin typeface="Arial" pitchFamily="34" charset="0"/>
                <a:cs typeface="Arial" pitchFamily="34" charset="0"/>
              </a:rPr>
              <a:t>health of our families, the health of our environment and wildlife, and the health of our economy</a:t>
            </a:r>
            <a:r>
              <a:rPr lang="en-US" sz="1200" dirty="0">
                <a:latin typeface="Arial" pitchFamily="34" charset="0"/>
                <a:cs typeface="Arial" pitchFamily="34" charset="0"/>
              </a:rPr>
              <a:t> from manufacturing and farming to fishing, swimming, and other kinds of recreation</a:t>
            </a:r>
            <a:r>
              <a:rPr lang="en-US" sz="1200" dirty="0" smtClean="0">
                <a:latin typeface="Arial" pitchFamily="34" charset="0"/>
                <a:cs typeface="Arial" pitchFamily="34" charset="0"/>
              </a:rPr>
              <a:t>.</a:t>
            </a:r>
            <a:endParaRPr lang="en-US" sz="1200" dirty="0">
              <a:latin typeface="Arial" pitchFamily="34" charset="0"/>
              <a:cs typeface="Arial" pitchFamily="34" charset="0"/>
            </a:endParaRPr>
          </a:p>
        </p:txBody>
      </p:sp>
      <p:sp>
        <p:nvSpPr>
          <p:cNvPr id="8" name="TextBox 7"/>
          <p:cNvSpPr txBox="1"/>
          <p:nvPr/>
        </p:nvSpPr>
        <p:spPr>
          <a:xfrm>
            <a:off x="4963886" y="2700437"/>
            <a:ext cx="2634345" cy="3323987"/>
          </a:xfrm>
          <a:prstGeom prst="rect">
            <a:avLst/>
          </a:prstGeom>
          <a:noFill/>
        </p:spPr>
        <p:txBody>
          <a:bodyPr wrap="square" rtlCol="0">
            <a:spAutoFit/>
          </a:bodyPr>
          <a:lstStyle/>
          <a:p>
            <a:pPr algn="just">
              <a:lnSpc>
                <a:spcPts val="1400"/>
              </a:lnSpc>
            </a:pPr>
            <a:r>
              <a:rPr lang="en-US" sz="1200" dirty="0">
                <a:latin typeface="Arial" pitchFamily="34" charset="0"/>
                <a:cs typeface="Arial" pitchFamily="34" charset="0"/>
              </a:rPr>
              <a:t>SUPPORTERS: The Clean Water Rule is </a:t>
            </a:r>
            <a:r>
              <a:rPr lang="en-US" sz="1200" dirty="0" smtClean="0">
                <a:latin typeface="Arial" pitchFamily="34" charset="0"/>
                <a:cs typeface="Arial" pitchFamily="34" charset="0"/>
              </a:rPr>
              <a:t>needed </a:t>
            </a:r>
            <a:r>
              <a:rPr lang="en-US" sz="1200" dirty="0">
                <a:latin typeface="Arial" pitchFamily="34" charset="0"/>
                <a:cs typeface="Arial" pitchFamily="34" charset="0"/>
              </a:rPr>
              <a:t>to </a:t>
            </a:r>
            <a:r>
              <a:rPr lang="en-US" sz="1200" b="1" dirty="0">
                <a:solidFill>
                  <a:schemeClr val="accent1"/>
                </a:solidFill>
                <a:latin typeface="Arial" pitchFamily="34" charset="0"/>
                <a:cs typeface="Arial" pitchFamily="34" charset="0"/>
              </a:rPr>
              <a:t>reinstate </a:t>
            </a:r>
            <a:r>
              <a:rPr lang="en-US" sz="1200" b="1" dirty="0" err="1" smtClean="0">
                <a:solidFill>
                  <a:schemeClr val="accent1"/>
                </a:solidFill>
                <a:latin typeface="Arial" pitchFamily="34" charset="0"/>
                <a:cs typeface="Arial" pitchFamily="34" charset="0"/>
              </a:rPr>
              <a:t>protec-tions</a:t>
            </a:r>
            <a:r>
              <a:rPr lang="en-US" sz="1200" dirty="0" smtClean="0">
                <a:latin typeface="Arial" pitchFamily="34" charset="0"/>
                <a:cs typeface="Arial" pitchFamily="34" charset="0"/>
              </a:rPr>
              <a:t> </a:t>
            </a:r>
            <a:r>
              <a:rPr lang="en-US" sz="1200" dirty="0">
                <a:latin typeface="Arial" pitchFamily="34" charset="0"/>
                <a:cs typeface="Arial" pitchFamily="34" charset="0"/>
              </a:rPr>
              <a:t>for the streams and wetlands that feed into the drinking water supplies of one in three Americans. The Clean Water Act was adopted in 1972 and it worked well until court decisions and decisions by former administrations created </a:t>
            </a:r>
            <a:r>
              <a:rPr lang="en-US" sz="1200" b="1" dirty="0">
                <a:solidFill>
                  <a:schemeClr val="accent1"/>
                </a:solidFill>
                <a:latin typeface="Arial" pitchFamily="34" charset="0"/>
                <a:cs typeface="Arial" pitchFamily="34" charset="0"/>
              </a:rPr>
              <a:t>confusion and legal loopholes, leaving these smaller waterways </a:t>
            </a:r>
            <a:r>
              <a:rPr lang="en-US" sz="1200" b="1" dirty="0" err="1" smtClean="0">
                <a:solidFill>
                  <a:schemeClr val="accent1"/>
                </a:solidFill>
                <a:latin typeface="Arial" pitchFamily="34" charset="0"/>
                <a:cs typeface="Arial" pitchFamily="34" charset="0"/>
              </a:rPr>
              <a:t>vulner</a:t>
            </a:r>
            <a:r>
              <a:rPr lang="en-US" sz="1200" b="1" dirty="0" smtClean="0">
                <a:solidFill>
                  <a:schemeClr val="accent1"/>
                </a:solidFill>
                <a:latin typeface="Arial" pitchFamily="34" charset="0"/>
                <a:cs typeface="Arial" pitchFamily="34" charset="0"/>
              </a:rPr>
              <a:t>-able</a:t>
            </a:r>
            <a:r>
              <a:rPr lang="en-US" sz="1200" dirty="0" smtClean="0">
                <a:latin typeface="Arial" pitchFamily="34" charset="0"/>
                <a:cs typeface="Arial" pitchFamily="34" charset="0"/>
              </a:rPr>
              <a:t> </a:t>
            </a:r>
            <a:r>
              <a:rPr lang="en-US" sz="1200" dirty="0">
                <a:latin typeface="Arial" pitchFamily="34" charset="0"/>
                <a:cs typeface="Arial" pitchFamily="34" charset="0"/>
              </a:rPr>
              <a:t>to pollution. These supporters say that Congress should allow the rule to be implemented to ensure that these smaller waterways that feed into our drinking water supply are protected from pollution and destructive development.</a:t>
            </a:r>
          </a:p>
        </p:txBody>
      </p:sp>
    </p:spTree>
    <p:extLst>
      <p:ext uri="{BB962C8B-B14F-4D97-AF65-F5344CB8AC3E}">
        <p14:creationId xmlns:p14="http://schemas.microsoft.com/office/powerpoint/2010/main" val="1667019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7" y="220208"/>
            <a:ext cx="7074450" cy="1143000"/>
          </a:xfrm>
        </p:spPr>
        <p:txBody>
          <a:bodyPr>
            <a:normAutofit/>
          </a:bodyPr>
          <a:lstStyle/>
          <a:p>
            <a:pPr algn="just"/>
            <a:r>
              <a:rPr lang="en-US" dirty="0" smtClean="0"/>
              <a:t>Focusing on the debate as related to farmers does not change the dynamic: the large majority side with supporters of the rule.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26949219"/>
              </p:ext>
            </p:extLst>
          </p:nvPr>
        </p:nvGraphicFramePr>
        <p:xfrm>
          <a:off x="1153886" y="1121229"/>
          <a:ext cx="7990113" cy="563880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14</a:t>
            </a:fld>
            <a:endParaRPr lang="en-US" dirty="0"/>
          </a:p>
        </p:txBody>
      </p:sp>
      <p:sp>
        <p:nvSpPr>
          <p:cNvPr id="7" name="TextBox 6"/>
          <p:cNvSpPr txBox="1"/>
          <p:nvPr/>
        </p:nvSpPr>
        <p:spPr>
          <a:xfrm>
            <a:off x="1240968" y="2145256"/>
            <a:ext cx="2634345" cy="3231654"/>
          </a:xfrm>
          <a:prstGeom prst="rect">
            <a:avLst/>
          </a:prstGeom>
          <a:noFill/>
        </p:spPr>
        <p:txBody>
          <a:bodyPr wrap="square" rtlCol="0">
            <a:spAutoFit/>
          </a:bodyPr>
          <a:lstStyle/>
          <a:p>
            <a:pPr algn="just"/>
            <a:r>
              <a:rPr lang="en-US" sz="1200" dirty="0">
                <a:latin typeface="Arial" pitchFamily="34" charset="0"/>
                <a:cs typeface="Arial" pitchFamily="34" charset="0"/>
              </a:rPr>
              <a:t>OPPONENTS:  Some farming and agriculture groups, including the Farm Bureau, oppose the rule because they say that it would give the EPA and the Army Corps of Engineers the power to regulate normal farming activities such as building fences, digging ditches, and applying fertilizers or </a:t>
            </a:r>
            <a:r>
              <a:rPr lang="en-US" sz="1200" dirty="0" smtClean="0">
                <a:latin typeface="Arial" pitchFamily="34" charset="0"/>
                <a:cs typeface="Arial" pitchFamily="34" charset="0"/>
              </a:rPr>
              <a:t>pesticides. Congress </a:t>
            </a:r>
            <a:r>
              <a:rPr lang="en-US" sz="1200" dirty="0">
                <a:latin typeface="Arial" pitchFamily="34" charset="0"/>
                <a:cs typeface="Arial" pitchFamily="34" charset="0"/>
              </a:rPr>
              <a:t>should block this rule because </a:t>
            </a:r>
            <a:r>
              <a:rPr lang="en-US" sz="1200" b="1" dirty="0">
                <a:solidFill>
                  <a:schemeClr val="accent4"/>
                </a:solidFill>
                <a:latin typeface="Arial" pitchFamily="34" charset="0"/>
                <a:cs typeface="Arial" pitchFamily="34" charset="0"/>
              </a:rPr>
              <a:t>these regulations would make it harder to farm, making farming more costly and leading to higher food prices</a:t>
            </a:r>
            <a:r>
              <a:rPr lang="en-US" sz="1200" dirty="0">
                <a:latin typeface="Arial" pitchFamily="34" charset="0"/>
                <a:cs typeface="Arial" pitchFamily="34" charset="0"/>
              </a:rPr>
              <a:t> at a time when American farmers and families are already struggling to make ends meet.</a:t>
            </a:r>
          </a:p>
        </p:txBody>
      </p:sp>
      <p:sp>
        <p:nvSpPr>
          <p:cNvPr id="8" name="TextBox 7"/>
          <p:cNvSpPr txBox="1"/>
          <p:nvPr/>
        </p:nvSpPr>
        <p:spPr>
          <a:xfrm>
            <a:off x="4724402" y="2145256"/>
            <a:ext cx="2939145" cy="3862596"/>
          </a:xfrm>
          <a:prstGeom prst="rect">
            <a:avLst/>
          </a:prstGeom>
          <a:noFill/>
        </p:spPr>
        <p:txBody>
          <a:bodyPr wrap="square" rtlCol="0">
            <a:spAutoFit/>
          </a:bodyPr>
          <a:lstStyle/>
          <a:p>
            <a:pPr algn="just">
              <a:lnSpc>
                <a:spcPts val="1400"/>
              </a:lnSpc>
            </a:pPr>
            <a:r>
              <a:rPr lang="en-US" sz="1200" dirty="0">
                <a:latin typeface="Arial" pitchFamily="34" charset="0"/>
                <a:cs typeface="Arial" pitchFamily="34" charset="0"/>
              </a:rPr>
              <a:t>SUPPORTERS:  </a:t>
            </a:r>
            <a:r>
              <a:rPr lang="en-US" sz="1200" dirty="0" smtClean="0">
                <a:latin typeface="Arial" pitchFamily="34" charset="0"/>
                <a:cs typeface="Arial" pitchFamily="34" charset="0"/>
              </a:rPr>
              <a:t>The Clean Water Rule is </a:t>
            </a:r>
            <a:r>
              <a:rPr lang="en-US" sz="1200" dirty="0">
                <a:latin typeface="Arial" pitchFamily="34" charset="0"/>
                <a:cs typeface="Arial" pitchFamily="34" charset="0"/>
              </a:rPr>
              <a:t>needed to protect the streams and wetlands from pollution and destructive development, and it </a:t>
            </a:r>
            <a:r>
              <a:rPr lang="en-US" sz="1200" b="1" dirty="0">
                <a:solidFill>
                  <a:schemeClr val="accent1"/>
                </a:solidFill>
                <a:latin typeface="Arial" pitchFamily="34" charset="0"/>
                <a:cs typeface="Arial" pitchFamily="34" charset="0"/>
              </a:rPr>
              <a:t>will NOT get in the way of farming</a:t>
            </a:r>
            <a:r>
              <a:rPr lang="en-US" sz="1200" dirty="0">
                <a:latin typeface="Arial" pitchFamily="34" charset="0"/>
                <a:cs typeface="Arial" pitchFamily="34" charset="0"/>
              </a:rPr>
              <a:t>. Farmers, ranchers, and foresters who are conducting everyday activities such as plowing, tilling, planting, harvesting, and building and maintaining roads, ponds, and ditches have always been allowed to do these things under the Clean Water Act, and this rule will not change that. These </a:t>
            </a:r>
            <a:r>
              <a:rPr lang="en-US" sz="1200" b="1" dirty="0">
                <a:solidFill>
                  <a:schemeClr val="accent1"/>
                </a:solidFill>
                <a:latin typeface="Arial" pitchFamily="34" charset="0"/>
                <a:cs typeface="Arial" pitchFamily="34" charset="0"/>
              </a:rPr>
              <a:t>supporters, including the Rocky Mountain Farmers Union and the Ohio Farmers Union, say that the rule offers greater clarity for farmers</a:t>
            </a:r>
            <a:r>
              <a:rPr lang="en-US" sz="1200" dirty="0">
                <a:latin typeface="Arial" pitchFamily="34" charset="0"/>
                <a:cs typeface="Arial" pitchFamily="34" charset="0"/>
              </a:rPr>
              <a:t>, so Congress should allow the rule to be implemented because clean water is not only important for families and communities but for the continued success of our nation's farms.</a:t>
            </a:r>
          </a:p>
        </p:txBody>
      </p:sp>
      <p:sp>
        <p:nvSpPr>
          <p:cNvPr id="9" name="TextBox 8"/>
          <p:cNvSpPr txBox="1"/>
          <p:nvPr/>
        </p:nvSpPr>
        <p:spPr>
          <a:xfrm>
            <a:off x="1503186" y="1469536"/>
            <a:ext cx="6998561" cy="369332"/>
          </a:xfrm>
          <a:prstGeom prst="rect">
            <a:avLst/>
          </a:prstGeom>
          <a:noFill/>
        </p:spPr>
        <p:txBody>
          <a:bodyPr wrap="square" rtlCol="0">
            <a:spAutoFit/>
          </a:bodyPr>
          <a:lstStyle/>
          <a:p>
            <a:pPr algn="ctr">
              <a:spcBef>
                <a:spcPts val="600"/>
              </a:spcBef>
            </a:pPr>
            <a:r>
              <a:rPr lang="en-US" i="1" dirty="0" smtClean="0"/>
              <a:t>With whom do you agree more?</a:t>
            </a:r>
            <a:endParaRPr lang="en-US" i="1" dirty="0"/>
          </a:p>
        </p:txBody>
      </p:sp>
      <p:cxnSp>
        <p:nvCxnSpPr>
          <p:cNvPr id="11" name="Straight Connector 10"/>
          <p:cNvCxnSpPr/>
          <p:nvPr/>
        </p:nvCxnSpPr>
        <p:spPr>
          <a:xfrm>
            <a:off x="4626429" y="2035629"/>
            <a:ext cx="0" cy="434340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1455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008" y="405266"/>
            <a:ext cx="7771135" cy="1143000"/>
          </a:xfrm>
        </p:spPr>
        <p:txBody>
          <a:bodyPr>
            <a:noAutofit/>
          </a:bodyPr>
          <a:lstStyle/>
          <a:p>
            <a:pPr algn="just"/>
            <a:r>
              <a:rPr lang="en-US" dirty="0" smtClean="0"/>
              <a:t>There are several compelling arguments for the </a:t>
            </a:r>
            <a:r>
              <a:rPr lang="en-US" dirty="0"/>
              <a:t>Clean Water </a:t>
            </a:r>
            <a:r>
              <a:rPr lang="en-US" dirty="0" smtClean="0"/>
              <a:t>Rule, but protecting waterways </a:t>
            </a:r>
            <a:r>
              <a:rPr lang="en-US" dirty="0"/>
              <a:t>for future </a:t>
            </a:r>
            <a:r>
              <a:rPr lang="en-US" dirty="0" smtClean="0"/>
              <a:t>generations </a:t>
            </a:r>
            <a:r>
              <a:rPr lang="en-US" dirty="0"/>
              <a:t>and </a:t>
            </a:r>
            <a:r>
              <a:rPr lang="en-US" dirty="0" smtClean="0"/>
              <a:t>protecting American’s drinking water are particularly persuasive themes.</a:t>
            </a:r>
            <a:endParaRPr lang="en-US" dirty="0"/>
          </a:p>
        </p:txBody>
      </p:sp>
      <p:sp>
        <p:nvSpPr>
          <p:cNvPr id="4" name="Slide Number Placeholder 3"/>
          <p:cNvSpPr>
            <a:spLocks noGrp="1"/>
          </p:cNvSpPr>
          <p:nvPr>
            <p:ph type="sldNum" sz="quarter" idx="12"/>
          </p:nvPr>
        </p:nvSpPr>
        <p:spPr/>
        <p:txBody>
          <a:bodyPr/>
          <a:lstStyle/>
          <a:p>
            <a:fld id="{693FD698-73BA-49BE-B762-B26E644C33B9}" type="slidenum">
              <a:rPr lang="en-US" smtClean="0"/>
              <a:t>15</a:t>
            </a:fld>
            <a:endParaRPr lang="en-US" dirty="0"/>
          </a:p>
        </p:txBody>
      </p:sp>
      <p:sp>
        <p:nvSpPr>
          <p:cNvPr id="5" name="TextBox 4"/>
          <p:cNvSpPr txBox="1"/>
          <p:nvPr/>
        </p:nvSpPr>
        <p:spPr>
          <a:xfrm>
            <a:off x="1339895" y="1806985"/>
            <a:ext cx="7477534" cy="646331"/>
          </a:xfrm>
          <a:prstGeom prst="rect">
            <a:avLst/>
          </a:prstGeom>
          <a:noFill/>
        </p:spPr>
        <p:txBody>
          <a:bodyPr wrap="square" rtlCol="0">
            <a:spAutoFit/>
          </a:bodyPr>
          <a:lstStyle/>
          <a:p>
            <a:pPr>
              <a:spcBef>
                <a:spcPts val="600"/>
              </a:spcBef>
            </a:pPr>
            <a:r>
              <a:rPr lang="en-US" i="1" dirty="0" smtClean="0"/>
              <a:t>Proportions saying each is a very or fairly convincing reason Congress should allow the Clean Water Rule to be implemented</a:t>
            </a:r>
            <a:endParaRPr lang="en-US" i="1" dirty="0"/>
          </a:p>
        </p:txBody>
      </p:sp>
      <p:sp>
        <p:nvSpPr>
          <p:cNvPr id="6" name="TextBox 5"/>
          <p:cNvSpPr txBox="1"/>
          <p:nvPr/>
        </p:nvSpPr>
        <p:spPr>
          <a:xfrm>
            <a:off x="1915886" y="2743199"/>
            <a:ext cx="6825343" cy="3323987"/>
          </a:xfrm>
          <a:prstGeom prst="rect">
            <a:avLst/>
          </a:prstGeom>
          <a:noFill/>
        </p:spPr>
        <p:txBody>
          <a:bodyPr wrap="square" rtlCol="0">
            <a:spAutoFit/>
          </a:bodyPr>
          <a:lstStyle/>
          <a:p>
            <a:pPr algn="just" fontAlgn="b">
              <a:spcBef>
                <a:spcPts val="1800"/>
              </a:spcBef>
            </a:pPr>
            <a:r>
              <a:rPr lang="en-US" sz="1500" dirty="0" smtClean="0">
                <a:latin typeface="Arial" pitchFamily="34" charset="0"/>
                <a:cs typeface="Arial" pitchFamily="34" charset="0"/>
              </a:rPr>
              <a:t>Our </a:t>
            </a:r>
            <a:r>
              <a:rPr lang="en-US" sz="1500" dirty="0">
                <a:latin typeface="Arial" pitchFamily="34" charset="0"/>
                <a:cs typeface="Arial" pitchFamily="34" charset="0"/>
              </a:rPr>
              <a:t>families depend on clean water. By restoring protections to streams and wetlands, the Clean Water Rule will again </a:t>
            </a:r>
            <a:r>
              <a:rPr lang="en-US" sz="1500" b="1" dirty="0">
                <a:solidFill>
                  <a:schemeClr val="accent1"/>
                </a:solidFill>
                <a:latin typeface="Arial" pitchFamily="34" charset="0"/>
                <a:cs typeface="Arial" pitchFamily="34" charset="0"/>
              </a:rPr>
              <a:t>protect the waterways our children and grandchildren use</a:t>
            </a:r>
            <a:r>
              <a:rPr lang="en-US" sz="1500" dirty="0">
                <a:latin typeface="Arial" pitchFamily="34" charset="0"/>
                <a:cs typeface="Arial" pitchFamily="34" charset="0"/>
              </a:rPr>
              <a:t> to drink, swim, and play in.</a:t>
            </a:r>
          </a:p>
          <a:p>
            <a:pPr algn="just" fontAlgn="b">
              <a:spcBef>
                <a:spcPts val="1800"/>
              </a:spcBef>
            </a:pPr>
            <a:r>
              <a:rPr lang="en-US" sz="1500" dirty="0" smtClean="0">
                <a:latin typeface="Arial" pitchFamily="34" charset="0"/>
                <a:cs typeface="Arial" pitchFamily="34" charset="0"/>
              </a:rPr>
              <a:t>The </a:t>
            </a:r>
            <a:r>
              <a:rPr lang="en-US" sz="1500" dirty="0">
                <a:latin typeface="Arial" pitchFamily="34" charset="0"/>
                <a:cs typeface="Arial" pitchFamily="34" charset="0"/>
              </a:rPr>
              <a:t>Clean Water Act currently protects large sources of water such as lakes and rivers from pollution, but streams and wetlands that feed into those larger bodies of water no longer enjoy the same level of protection. This rule would </a:t>
            </a:r>
            <a:r>
              <a:rPr lang="en-US" sz="1500" b="1" dirty="0">
                <a:solidFill>
                  <a:schemeClr val="accent1"/>
                </a:solidFill>
                <a:latin typeface="Arial" pitchFamily="34" charset="0"/>
                <a:cs typeface="Arial" pitchFamily="34" charset="0"/>
              </a:rPr>
              <a:t>restore the safeguards for smaller waterways that filter out pollution and feed into drinking water</a:t>
            </a:r>
            <a:r>
              <a:rPr lang="en-US" sz="1500" dirty="0">
                <a:latin typeface="Arial" pitchFamily="34" charset="0"/>
                <a:cs typeface="Arial" pitchFamily="34" charset="0"/>
              </a:rPr>
              <a:t> supplies. </a:t>
            </a:r>
            <a:endParaRPr lang="en-US" sz="1500" dirty="0" smtClean="0">
              <a:latin typeface="Arial" pitchFamily="34" charset="0"/>
              <a:cs typeface="Arial" pitchFamily="34" charset="0"/>
            </a:endParaRPr>
          </a:p>
          <a:p>
            <a:pPr algn="just" fontAlgn="b">
              <a:spcBef>
                <a:spcPts val="1800"/>
              </a:spcBef>
            </a:pPr>
            <a:r>
              <a:rPr lang="en-US" sz="1500" dirty="0" smtClean="0">
                <a:latin typeface="Arial" pitchFamily="34" charset="0"/>
                <a:cs typeface="Arial" pitchFamily="34" charset="0"/>
              </a:rPr>
              <a:t>Our </a:t>
            </a:r>
            <a:r>
              <a:rPr lang="en-US" sz="1500" dirty="0">
                <a:latin typeface="Arial" pitchFamily="34" charset="0"/>
                <a:cs typeface="Arial" pitchFamily="34" charset="0"/>
              </a:rPr>
              <a:t>economy depends on clean water, and </a:t>
            </a:r>
            <a:r>
              <a:rPr lang="en-US" sz="1500" b="1" dirty="0">
                <a:solidFill>
                  <a:schemeClr val="accent1"/>
                </a:solidFill>
                <a:latin typeface="Arial" pitchFamily="34" charset="0"/>
                <a:cs typeface="Arial" pitchFamily="34" charset="0"/>
              </a:rPr>
              <a:t>many business groups have said that protecting these smaller waterways is vital to maintaining our economy</a:t>
            </a:r>
            <a:r>
              <a:rPr lang="en-US" sz="1500" dirty="0">
                <a:latin typeface="Arial" pitchFamily="34" charset="0"/>
                <a:cs typeface="Arial" pitchFamily="34" charset="0"/>
              </a:rPr>
              <a:t>. Manufacturing, farming, ranching, energy, tourism, and recreation sectors all need clean water for their businesses, and to support new jobs. </a:t>
            </a:r>
            <a:endParaRPr lang="en-US" sz="1500" dirty="0" smtClean="0">
              <a:latin typeface="Arial" pitchFamily="34" charset="0"/>
              <a:cs typeface="Arial" pitchFamily="34" charset="0"/>
            </a:endParaRPr>
          </a:p>
        </p:txBody>
      </p:sp>
      <p:sp>
        <p:nvSpPr>
          <p:cNvPr id="9" name="TextBox 8"/>
          <p:cNvSpPr txBox="1"/>
          <p:nvPr/>
        </p:nvSpPr>
        <p:spPr>
          <a:xfrm>
            <a:off x="1114886" y="2743194"/>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80%</a:t>
            </a:r>
          </a:p>
          <a:p>
            <a:r>
              <a:rPr lang="en-US" sz="1200" b="1" i="1" dirty="0" smtClean="0">
                <a:solidFill>
                  <a:srgbClr val="C00000"/>
                </a:solidFill>
                <a:latin typeface="Arial" pitchFamily="34" charset="0"/>
                <a:cs typeface="Arial" pitchFamily="34" charset="0"/>
              </a:rPr>
              <a:t>(49% very)</a:t>
            </a:r>
            <a:endParaRPr lang="en-US" sz="1600" b="1" i="1" dirty="0">
              <a:solidFill>
                <a:srgbClr val="C00000"/>
              </a:solidFill>
              <a:latin typeface="Arial" pitchFamily="34" charset="0"/>
              <a:cs typeface="Arial" pitchFamily="34" charset="0"/>
            </a:endParaRPr>
          </a:p>
        </p:txBody>
      </p:sp>
      <p:sp>
        <p:nvSpPr>
          <p:cNvPr id="10" name="TextBox 9"/>
          <p:cNvSpPr txBox="1"/>
          <p:nvPr/>
        </p:nvSpPr>
        <p:spPr>
          <a:xfrm>
            <a:off x="1113847" y="3687434"/>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80%</a:t>
            </a:r>
          </a:p>
          <a:p>
            <a:r>
              <a:rPr lang="en-US" sz="1200" b="1" i="1" dirty="0" smtClean="0">
                <a:solidFill>
                  <a:schemeClr val="accent1"/>
                </a:solidFill>
                <a:latin typeface="Arial" pitchFamily="34" charset="0"/>
                <a:cs typeface="Arial" pitchFamily="34" charset="0"/>
              </a:rPr>
              <a:t>(42% very)</a:t>
            </a:r>
            <a:endParaRPr lang="en-US" sz="1400" b="1" i="1" dirty="0">
              <a:solidFill>
                <a:schemeClr val="accent1"/>
              </a:solidFill>
              <a:latin typeface="Arial" pitchFamily="34" charset="0"/>
              <a:cs typeface="Arial" pitchFamily="34" charset="0"/>
            </a:endParaRPr>
          </a:p>
        </p:txBody>
      </p:sp>
      <p:sp>
        <p:nvSpPr>
          <p:cNvPr id="11" name="TextBox 10"/>
          <p:cNvSpPr txBox="1"/>
          <p:nvPr/>
        </p:nvSpPr>
        <p:spPr>
          <a:xfrm>
            <a:off x="1114886" y="5039591"/>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80%</a:t>
            </a:r>
          </a:p>
          <a:p>
            <a:r>
              <a:rPr lang="en-US" sz="1200" b="1" i="1" dirty="0" smtClean="0">
                <a:solidFill>
                  <a:schemeClr val="accent1"/>
                </a:solidFill>
                <a:latin typeface="Arial" pitchFamily="34" charset="0"/>
                <a:cs typeface="Arial" pitchFamily="34" charset="0"/>
              </a:rPr>
              <a:t>(41% very)</a:t>
            </a:r>
            <a:endParaRPr lang="en-US" sz="1600" b="1" i="1" dirty="0">
              <a:solidFill>
                <a:schemeClr val="accent1"/>
              </a:solidFill>
              <a:latin typeface="Arial" pitchFamily="34" charset="0"/>
              <a:cs typeface="Arial" pitchFamily="34" charset="0"/>
            </a:endParaRPr>
          </a:p>
        </p:txBody>
      </p:sp>
      <p:sp>
        <p:nvSpPr>
          <p:cNvPr id="12" name="TextBox 11"/>
          <p:cNvSpPr txBox="1"/>
          <p:nvPr/>
        </p:nvSpPr>
        <p:spPr>
          <a:xfrm>
            <a:off x="4288973" y="6183080"/>
            <a:ext cx="1079142" cy="307777"/>
          </a:xfrm>
          <a:prstGeom prst="rect">
            <a:avLst/>
          </a:prstGeom>
          <a:noFill/>
        </p:spPr>
        <p:txBody>
          <a:bodyPr wrap="none" rtlCol="0">
            <a:spAutoFit/>
          </a:bodyPr>
          <a:lstStyle/>
          <a:p>
            <a:r>
              <a:rPr lang="en-US" sz="1400" i="1" dirty="0" smtClean="0">
                <a:solidFill>
                  <a:schemeClr val="tx1">
                    <a:lumMod val="65000"/>
                    <a:lumOff val="35000"/>
                  </a:schemeClr>
                </a:solidFill>
                <a:latin typeface="Arial" pitchFamily="34" charset="0"/>
                <a:cs typeface="Arial" pitchFamily="34" charset="0"/>
              </a:rPr>
              <a:t>(continued)</a:t>
            </a:r>
            <a:endParaRPr lang="en-US" sz="1400" i="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2785710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008" y="341468"/>
            <a:ext cx="7684049" cy="1143000"/>
          </a:xfrm>
        </p:spPr>
        <p:txBody>
          <a:bodyPr>
            <a:noAutofit/>
          </a:bodyPr>
          <a:lstStyle/>
          <a:p>
            <a:pPr algn="just"/>
            <a:r>
              <a:rPr lang="en-US" dirty="0"/>
              <a:t>There are several compelling arguments for the Clean Water Rule, but protecting waterways for future generations and protecting American’s drinking water are particularly persuasive themes.</a:t>
            </a:r>
          </a:p>
        </p:txBody>
      </p:sp>
      <p:sp>
        <p:nvSpPr>
          <p:cNvPr id="4" name="Slide Number Placeholder 3"/>
          <p:cNvSpPr>
            <a:spLocks noGrp="1"/>
          </p:cNvSpPr>
          <p:nvPr>
            <p:ph type="sldNum" sz="quarter" idx="12"/>
          </p:nvPr>
        </p:nvSpPr>
        <p:spPr/>
        <p:txBody>
          <a:bodyPr/>
          <a:lstStyle/>
          <a:p>
            <a:fld id="{693FD698-73BA-49BE-B762-B26E644C33B9}" type="slidenum">
              <a:rPr lang="en-US" smtClean="0"/>
              <a:t>16</a:t>
            </a:fld>
            <a:endParaRPr lang="en-US" dirty="0"/>
          </a:p>
        </p:txBody>
      </p:sp>
      <p:sp>
        <p:nvSpPr>
          <p:cNvPr id="5" name="TextBox 4"/>
          <p:cNvSpPr txBox="1"/>
          <p:nvPr/>
        </p:nvSpPr>
        <p:spPr>
          <a:xfrm>
            <a:off x="1330467" y="1684897"/>
            <a:ext cx="7477534" cy="557204"/>
          </a:xfrm>
          <a:prstGeom prst="rect">
            <a:avLst/>
          </a:prstGeom>
          <a:noFill/>
        </p:spPr>
        <p:txBody>
          <a:bodyPr wrap="square" rtlCol="0">
            <a:spAutoFit/>
          </a:bodyPr>
          <a:lstStyle/>
          <a:p>
            <a:pPr>
              <a:lnSpc>
                <a:spcPts val="1800"/>
              </a:lnSpc>
              <a:spcBef>
                <a:spcPts val="600"/>
              </a:spcBef>
            </a:pPr>
            <a:r>
              <a:rPr lang="en-US" i="1" dirty="0" smtClean="0"/>
              <a:t>Proportions saying each is a very or fairly convincing reason Congress should allow the Clean Water Rule to be implemented</a:t>
            </a:r>
            <a:endParaRPr lang="en-US" i="1" dirty="0"/>
          </a:p>
        </p:txBody>
      </p:sp>
      <p:sp>
        <p:nvSpPr>
          <p:cNvPr id="6" name="TextBox 5"/>
          <p:cNvSpPr txBox="1"/>
          <p:nvPr/>
        </p:nvSpPr>
        <p:spPr>
          <a:xfrm>
            <a:off x="1982658" y="2365926"/>
            <a:ext cx="6825343" cy="4196020"/>
          </a:xfrm>
          <a:prstGeom prst="rect">
            <a:avLst/>
          </a:prstGeom>
          <a:noFill/>
        </p:spPr>
        <p:txBody>
          <a:bodyPr wrap="square" rtlCol="0">
            <a:spAutoFit/>
          </a:bodyPr>
          <a:lstStyle/>
          <a:p>
            <a:pPr algn="just" fontAlgn="b">
              <a:lnSpc>
                <a:spcPts val="1700"/>
              </a:lnSpc>
              <a:spcBef>
                <a:spcPts val="1200"/>
              </a:spcBef>
            </a:pPr>
            <a:r>
              <a:rPr lang="en-US" sz="1500" dirty="0" smtClean="0">
                <a:latin typeface="Arial" pitchFamily="34" charset="0"/>
                <a:cs typeface="Arial" pitchFamily="34" charset="0"/>
              </a:rPr>
              <a:t>This </a:t>
            </a:r>
            <a:r>
              <a:rPr lang="en-US" sz="1500" dirty="0">
                <a:latin typeface="Arial" pitchFamily="34" charset="0"/>
                <a:cs typeface="Arial" pitchFamily="34" charset="0"/>
              </a:rPr>
              <a:t>rule will restore protections to streams and wetlands that have an impact on the communities, cities, businesses, schools, and farms that are downstream, and thus </a:t>
            </a:r>
            <a:r>
              <a:rPr lang="en-US" sz="1500" b="1" dirty="0">
                <a:solidFill>
                  <a:schemeClr val="accent1"/>
                </a:solidFill>
                <a:latin typeface="Arial" pitchFamily="34" charset="0"/>
                <a:cs typeface="Arial" pitchFamily="34" charset="0"/>
              </a:rPr>
              <a:t>help communities avoid threats like last year's toxic algae </a:t>
            </a:r>
            <a:r>
              <a:rPr lang="en-US" sz="1500" b="1" dirty="0" smtClean="0">
                <a:solidFill>
                  <a:schemeClr val="accent1"/>
                </a:solidFill>
                <a:latin typeface="Arial" pitchFamily="34" charset="0"/>
                <a:cs typeface="Arial" pitchFamily="34" charset="0"/>
              </a:rPr>
              <a:t>contamination </a:t>
            </a:r>
            <a:r>
              <a:rPr lang="en-US" sz="1500" b="1" dirty="0">
                <a:solidFill>
                  <a:schemeClr val="accent1"/>
                </a:solidFill>
                <a:latin typeface="Arial" pitchFamily="34" charset="0"/>
                <a:cs typeface="Arial" pitchFamily="34" charset="0"/>
              </a:rPr>
              <a:t>of Lake Erie</a:t>
            </a:r>
            <a:r>
              <a:rPr lang="en-US" sz="1500" dirty="0">
                <a:latin typeface="Arial" pitchFamily="34" charset="0"/>
                <a:cs typeface="Arial" pitchFamily="34" charset="0"/>
              </a:rPr>
              <a:t> that left more than 500,000 people in Toledo, Ohio, without access to safe drinking water for nearly three days. </a:t>
            </a:r>
            <a:endParaRPr lang="en-US" sz="1500" dirty="0" smtClean="0">
              <a:latin typeface="Arial" pitchFamily="34" charset="0"/>
              <a:cs typeface="Arial" pitchFamily="34" charset="0"/>
            </a:endParaRPr>
          </a:p>
          <a:p>
            <a:pPr algn="just" fontAlgn="b">
              <a:lnSpc>
                <a:spcPts val="1700"/>
              </a:lnSpc>
              <a:spcBef>
                <a:spcPts val="1200"/>
              </a:spcBef>
            </a:pPr>
            <a:r>
              <a:rPr lang="en-US" sz="1500" dirty="0" smtClean="0">
                <a:latin typeface="Arial" pitchFamily="34" charset="0"/>
                <a:cs typeface="Arial" pitchFamily="34" charset="0"/>
              </a:rPr>
              <a:t>Today </a:t>
            </a:r>
            <a:r>
              <a:rPr lang="en-US" sz="1500" b="1" dirty="0" smtClean="0">
                <a:solidFill>
                  <a:schemeClr val="accent1"/>
                </a:solidFill>
                <a:latin typeface="Arial" pitchFamily="34" charset="0"/>
                <a:cs typeface="Arial" pitchFamily="34" charset="0"/>
              </a:rPr>
              <a:t>one in three Americans gets their drinking water from sources currently lacking protection</a:t>
            </a:r>
            <a:r>
              <a:rPr lang="en-US" sz="1500" dirty="0" smtClean="0">
                <a:latin typeface="Arial" pitchFamily="34" charset="0"/>
                <a:cs typeface="Arial" pitchFamily="34" charset="0"/>
              </a:rPr>
              <a:t> from pollution and destructive development. Without this rule the </a:t>
            </a:r>
            <a:r>
              <a:rPr lang="en-US" sz="1500" b="1" dirty="0" smtClean="0">
                <a:solidFill>
                  <a:schemeClr val="accent1"/>
                </a:solidFill>
                <a:latin typeface="Arial" pitchFamily="34" charset="0"/>
                <a:cs typeface="Arial" pitchFamily="34" charset="0"/>
              </a:rPr>
              <a:t>drinking water of 117 million Americans will be at risk</a:t>
            </a:r>
            <a:r>
              <a:rPr lang="en-US" sz="1500" dirty="0" smtClean="0">
                <a:latin typeface="Arial" pitchFamily="34" charset="0"/>
                <a:cs typeface="Arial" pitchFamily="34" charset="0"/>
              </a:rPr>
              <a:t>.</a:t>
            </a:r>
          </a:p>
          <a:p>
            <a:pPr algn="just" fontAlgn="b" hangingPunct="0">
              <a:lnSpc>
                <a:spcPts val="1700"/>
              </a:lnSpc>
              <a:spcBef>
                <a:spcPts val="1200"/>
              </a:spcBef>
            </a:pPr>
            <a:r>
              <a:rPr lang="en-US" sz="1500" dirty="0" smtClean="0">
                <a:latin typeface="Arial" pitchFamily="34" charset="0"/>
                <a:cs typeface="Arial" pitchFamily="34" charset="0"/>
              </a:rPr>
              <a:t>Healthy </a:t>
            </a:r>
            <a:r>
              <a:rPr lang="en-US" sz="1500" dirty="0">
                <a:latin typeface="Arial" pitchFamily="34" charset="0"/>
                <a:cs typeface="Arial" pitchFamily="34" charset="0"/>
              </a:rPr>
              <a:t>streams and wetlands </a:t>
            </a:r>
            <a:r>
              <a:rPr lang="en-US" sz="1500" b="1" dirty="0">
                <a:solidFill>
                  <a:schemeClr val="accent1"/>
                </a:solidFill>
                <a:latin typeface="Arial" pitchFamily="34" charset="0"/>
                <a:cs typeface="Arial" pitchFamily="34" charset="0"/>
              </a:rPr>
              <a:t>support wildlife habitat</a:t>
            </a:r>
            <a:r>
              <a:rPr lang="en-US" sz="1500" dirty="0">
                <a:latin typeface="Arial" pitchFamily="34" charset="0"/>
                <a:cs typeface="Arial" pitchFamily="34" charset="0"/>
              </a:rPr>
              <a:t> and provide critical places for rare and endangered animals to </a:t>
            </a:r>
            <a:r>
              <a:rPr lang="en-US" sz="1500" dirty="0" smtClean="0">
                <a:latin typeface="Arial" pitchFamily="34" charset="0"/>
                <a:cs typeface="Arial" pitchFamily="34" charset="0"/>
              </a:rPr>
              <a:t>live.</a:t>
            </a:r>
            <a:r>
              <a:rPr lang="en-US" sz="1500" dirty="0">
                <a:latin typeface="Arial" pitchFamily="34" charset="0"/>
                <a:cs typeface="Arial" pitchFamily="34" charset="0"/>
              </a:rPr>
              <a:t>	</a:t>
            </a:r>
          </a:p>
          <a:p>
            <a:pPr algn="just" fontAlgn="b">
              <a:lnSpc>
                <a:spcPts val="1700"/>
              </a:lnSpc>
              <a:spcBef>
                <a:spcPts val="1200"/>
              </a:spcBef>
            </a:pPr>
            <a:r>
              <a:rPr lang="en-US" sz="1500" dirty="0" smtClean="0">
                <a:latin typeface="Arial" pitchFamily="34" charset="0"/>
                <a:cs typeface="Arial" pitchFamily="34" charset="0"/>
              </a:rPr>
              <a:t>The </a:t>
            </a:r>
            <a:r>
              <a:rPr lang="en-US" sz="1500" dirty="0">
                <a:latin typeface="Arial" pitchFamily="34" charset="0"/>
                <a:cs typeface="Arial" pitchFamily="34" charset="0"/>
              </a:rPr>
              <a:t>Clean Water Rule will protect streams and habitat for wildlife, support our </a:t>
            </a:r>
            <a:r>
              <a:rPr lang="en-US" sz="1500" dirty="0" smtClean="0">
                <a:latin typeface="Arial" pitchFamily="34" charset="0"/>
                <a:cs typeface="Arial" pitchFamily="34" charset="0"/>
              </a:rPr>
              <a:t>$646 billion </a:t>
            </a:r>
            <a:r>
              <a:rPr lang="en-US" sz="1500" dirty="0">
                <a:latin typeface="Arial" pitchFamily="34" charset="0"/>
                <a:cs typeface="Arial" pitchFamily="34" charset="0"/>
              </a:rPr>
              <a:t>outdoor recreation industry, and </a:t>
            </a:r>
            <a:r>
              <a:rPr lang="en-US" sz="1500" b="1" dirty="0">
                <a:solidFill>
                  <a:schemeClr val="accent1"/>
                </a:solidFill>
                <a:latin typeface="Arial" pitchFamily="34" charset="0"/>
                <a:cs typeface="Arial" pitchFamily="34" charset="0"/>
              </a:rPr>
              <a:t>ensure that our hunting and fishing traditions can be passed along </a:t>
            </a:r>
            <a:r>
              <a:rPr lang="en-US" sz="1500" dirty="0">
                <a:latin typeface="Arial" pitchFamily="34" charset="0"/>
                <a:cs typeface="Arial" pitchFamily="34" charset="0"/>
              </a:rPr>
              <a:t>to the next </a:t>
            </a:r>
            <a:r>
              <a:rPr lang="en-US" sz="1500" dirty="0" smtClean="0">
                <a:latin typeface="Arial" pitchFamily="34" charset="0"/>
                <a:cs typeface="Arial" pitchFamily="34" charset="0"/>
              </a:rPr>
              <a:t>generation.</a:t>
            </a:r>
            <a:endParaRPr lang="en-US" sz="1500" dirty="0">
              <a:latin typeface="Arial" pitchFamily="34" charset="0"/>
              <a:cs typeface="Arial" pitchFamily="34" charset="0"/>
            </a:endParaRPr>
          </a:p>
          <a:p>
            <a:pPr algn="just" fontAlgn="b">
              <a:lnSpc>
                <a:spcPts val="1700"/>
              </a:lnSpc>
              <a:spcBef>
                <a:spcPts val="1200"/>
              </a:spcBef>
            </a:pPr>
            <a:r>
              <a:rPr lang="en-US" sz="1500" dirty="0" smtClean="0">
                <a:latin typeface="Arial" pitchFamily="34" charset="0"/>
                <a:cs typeface="Arial" pitchFamily="34" charset="0"/>
              </a:rPr>
              <a:t>Economic </a:t>
            </a:r>
            <a:r>
              <a:rPr lang="en-US" sz="1500" dirty="0">
                <a:latin typeface="Arial" pitchFamily="34" charset="0"/>
                <a:cs typeface="Arial" pitchFamily="34" charset="0"/>
              </a:rPr>
              <a:t>analysis of the rule indicates that it will </a:t>
            </a:r>
            <a:r>
              <a:rPr lang="en-US" sz="1500" b="1" dirty="0">
                <a:solidFill>
                  <a:schemeClr val="accent1"/>
                </a:solidFill>
                <a:latin typeface="Arial" pitchFamily="34" charset="0"/>
                <a:cs typeface="Arial" pitchFamily="34" charset="0"/>
              </a:rPr>
              <a:t>provide an estimated </a:t>
            </a:r>
            <a:r>
              <a:rPr lang="en-US" sz="1500" b="1" dirty="0" smtClean="0">
                <a:solidFill>
                  <a:schemeClr val="accent1"/>
                </a:solidFill>
                <a:latin typeface="Arial" pitchFamily="34" charset="0"/>
                <a:cs typeface="Arial" pitchFamily="34" charset="0"/>
              </a:rPr>
              <a:t>$388 million to $514 </a:t>
            </a:r>
            <a:r>
              <a:rPr lang="en-US" sz="1500" b="1" dirty="0">
                <a:solidFill>
                  <a:schemeClr val="accent1"/>
                </a:solidFill>
                <a:latin typeface="Arial" pitchFamily="34" charset="0"/>
                <a:cs typeface="Arial" pitchFamily="34" charset="0"/>
              </a:rPr>
              <a:t>million </a:t>
            </a:r>
            <a:r>
              <a:rPr lang="en-US" sz="1500" b="1" dirty="0" smtClean="0">
                <a:solidFill>
                  <a:schemeClr val="accent1"/>
                </a:solidFill>
                <a:latin typeface="Arial" pitchFamily="34" charset="0"/>
                <a:cs typeface="Arial" pitchFamily="34" charset="0"/>
              </a:rPr>
              <a:t>annually </a:t>
            </a:r>
            <a:r>
              <a:rPr lang="en-US" sz="1500" b="1" dirty="0">
                <a:solidFill>
                  <a:schemeClr val="accent1"/>
                </a:solidFill>
                <a:latin typeface="Arial" pitchFamily="34" charset="0"/>
                <a:cs typeface="Arial" pitchFamily="34" charset="0"/>
              </a:rPr>
              <a:t>in benefits to the public</a:t>
            </a:r>
            <a:r>
              <a:rPr lang="en-US" sz="1500" dirty="0">
                <a:latin typeface="Arial" pitchFamily="34" charset="0"/>
                <a:cs typeface="Arial" pitchFamily="34" charset="0"/>
              </a:rPr>
              <a:t>, which will significantly outweigh the rule's </a:t>
            </a:r>
            <a:r>
              <a:rPr lang="en-US" sz="1500" dirty="0" smtClean="0">
                <a:latin typeface="Arial" pitchFamily="34" charset="0"/>
                <a:cs typeface="Arial" pitchFamily="34" charset="0"/>
              </a:rPr>
              <a:t>costs.  </a:t>
            </a:r>
            <a:endParaRPr lang="en-US" sz="1500" dirty="0">
              <a:latin typeface="Arial" pitchFamily="34" charset="0"/>
              <a:cs typeface="Arial" pitchFamily="34" charset="0"/>
            </a:endParaRPr>
          </a:p>
        </p:txBody>
      </p:sp>
      <p:sp>
        <p:nvSpPr>
          <p:cNvPr id="9" name="TextBox 8"/>
          <p:cNvSpPr txBox="1"/>
          <p:nvPr/>
        </p:nvSpPr>
        <p:spPr>
          <a:xfrm>
            <a:off x="1166056" y="2365926"/>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79%</a:t>
            </a:r>
          </a:p>
          <a:p>
            <a:r>
              <a:rPr lang="en-US" sz="1200" b="1" i="1" dirty="0" smtClean="0">
                <a:solidFill>
                  <a:srgbClr val="C00000"/>
                </a:solidFill>
                <a:latin typeface="Arial" pitchFamily="34" charset="0"/>
                <a:cs typeface="Arial" pitchFamily="34" charset="0"/>
              </a:rPr>
              <a:t>(49% very)</a:t>
            </a:r>
            <a:endParaRPr lang="en-US" sz="1600" b="1" i="1" dirty="0">
              <a:solidFill>
                <a:srgbClr val="C00000"/>
              </a:solidFill>
              <a:latin typeface="Arial" pitchFamily="34" charset="0"/>
              <a:cs typeface="Arial" pitchFamily="34" charset="0"/>
            </a:endParaRPr>
          </a:p>
        </p:txBody>
      </p:sp>
      <p:sp>
        <p:nvSpPr>
          <p:cNvPr id="10" name="TextBox 9"/>
          <p:cNvSpPr txBox="1"/>
          <p:nvPr/>
        </p:nvSpPr>
        <p:spPr>
          <a:xfrm>
            <a:off x="1166057" y="3598377"/>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78% </a:t>
            </a:r>
          </a:p>
          <a:p>
            <a:r>
              <a:rPr lang="en-US" sz="1200" b="1" i="1" dirty="0" smtClean="0">
                <a:solidFill>
                  <a:srgbClr val="C00000"/>
                </a:solidFill>
                <a:latin typeface="Arial" pitchFamily="34" charset="0"/>
                <a:cs typeface="Arial" pitchFamily="34" charset="0"/>
              </a:rPr>
              <a:t>(50% very)</a:t>
            </a:r>
            <a:endParaRPr lang="en-US" sz="1200" b="1" i="1" dirty="0">
              <a:solidFill>
                <a:srgbClr val="C00000"/>
              </a:solidFill>
              <a:latin typeface="Arial" pitchFamily="34" charset="0"/>
              <a:cs typeface="Arial" pitchFamily="34" charset="0"/>
            </a:endParaRPr>
          </a:p>
        </p:txBody>
      </p:sp>
      <p:sp>
        <p:nvSpPr>
          <p:cNvPr id="11" name="TextBox 10"/>
          <p:cNvSpPr txBox="1"/>
          <p:nvPr/>
        </p:nvSpPr>
        <p:spPr>
          <a:xfrm>
            <a:off x="1117107" y="4374803"/>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77%</a:t>
            </a:r>
          </a:p>
          <a:p>
            <a:r>
              <a:rPr lang="en-US" sz="1200" b="1" i="1" dirty="0" smtClean="0">
                <a:solidFill>
                  <a:schemeClr val="accent1"/>
                </a:solidFill>
                <a:latin typeface="Arial" pitchFamily="34" charset="0"/>
                <a:cs typeface="Arial" pitchFamily="34" charset="0"/>
              </a:rPr>
              <a:t>(40% very)</a:t>
            </a:r>
            <a:endParaRPr lang="en-US" sz="1200" b="1" i="1" dirty="0">
              <a:solidFill>
                <a:schemeClr val="accent1"/>
              </a:solidFill>
              <a:latin typeface="Arial" pitchFamily="34" charset="0"/>
              <a:cs typeface="Arial" pitchFamily="34" charset="0"/>
            </a:endParaRPr>
          </a:p>
        </p:txBody>
      </p:sp>
      <p:sp>
        <p:nvSpPr>
          <p:cNvPr id="13" name="TextBox 12"/>
          <p:cNvSpPr txBox="1"/>
          <p:nvPr/>
        </p:nvSpPr>
        <p:spPr>
          <a:xfrm>
            <a:off x="1117106" y="5014435"/>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76%</a:t>
            </a:r>
          </a:p>
          <a:p>
            <a:r>
              <a:rPr lang="en-US" sz="1200" b="1" i="1" dirty="0" smtClean="0">
                <a:solidFill>
                  <a:schemeClr val="accent1"/>
                </a:solidFill>
                <a:latin typeface="Arial" pitchFamily="34" charset="0"/>
                <a:cs typeface="Arial" pitchFamily="34" charset="0"/>
              </a:rPr>
              <a:t>(39% very)</a:t>
            </a:r>
            <a:endParaRPr lang="en-US" sz="1600" b="1" i="1" dirty="0">
              <a:solidFill>
                <a:schemeClr val="accent1"/>
              </a:solidFill>
              <a:latin typeface="Arial" pitchFamily="34" charset="0"/>
              <a:cs typeface="Arial" pitchFamily="34" charset="0"/>
            </a:endParaRPr>
          </a:p>
        </p:txBody>
      </p:sp>
      <p:sp>
        <p:nvSpPr>
          <p:cNvPr id="14" name="TextBox 13"/>
          <p:cNvSpPr txBox="1"/>
          <p:nvPr/>
        </p:nvSpPr>
        <p:spPr>
          <a:xfrm>
            <a:off x="1117105" y="5762773"/>
            <a:ext cx="950901" cy="523220"/>
          </a:xfrm>
          <a:prstGeom prst="rect">
            <a:avLst/>
          </a:prstGeom>
          <a:noFill/>
        </p:spPr>
        <p:txBody>
          <a:bodyPr wrap="none" rtlCol="0">
            <a:spAutoFit/>
          </a:bodyPr>
          <a:lstStyle/>
          <a:p>
            <a:pPr algn="ctr"/>
            <a:r>
              <a:rPr lang="en-US" sz="1600" b="1" dirty="0" smtClean="0">
                <a:solidFill>
                  <a:schemeClr val="accent1"/>
                </a:solidFill>
                <a:latin typeface="Arial" pitchFamily="34" charset="0"/>
                <a:cs typeface="Arial" pitchFamily="34" charset="0"/>
              </a:rPr>
              <a:t>64%</a:t>
            </a:r>
          </a:p>
          <a:p>
            <a:r>
              <a:rPr lang="en-US" sz="1200" b="1" i="1" dirty="0" smtClean="0">
                <a:solidFill>
                  <a:schemeClr val="accent1"/>
                </a:solidFill>
                <a:latin typeface="Arial" pitchFamily="34" charset="0"/>
                <a:cs typeface="Arial" pitchFamily="34" charset="0"/>
              </a:rPr>
              <a:t>(29% very)</a:t>
            </a:r>
            <a:endParaRPr lang="en-US" sz="1600" b="1" i="1"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183620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229" y="209322"/>
            <a:ext cx="8022771" cy="1143000"/>
          </a:xfrm>
        </p:spPr>
        <p:txBody>
          <a:bodyPr>
            <a:normAutofit/>
          </a:bodyPr>
          <a:lstStyle/>
          <a:p>
            <a:pPr algn="just"/>
            <a:r>
              <a:rPr lang="en-US" dirty="0" smtClean="0"/>
              <a:t>Overview</a:t>
            </a:r>
            <a:endParaRPr lang="en-US" dirty="0"/>
          </a:p>
        </p:txBody>
      </p:sp>
      <p:sp>
        <p:nvSpPr>
          <p:cNvPr id="4" name="Slide Number Placeholder 3"/>
          <p:cNvSpPr>
            <a:spLocks noGrp="1"/>
          </p:cNvSpPr>
          <p:nvPr>
            <p:ph type="sldNum" sz="quarter" idx="12"/>
          </p:nvPr>
        </p:nvSpPr>
        <p:spPr/>
        <p:txBody>
          <a:bodyPr/>
          <a:lstStyle/>
          <a:p>
            <a:fld id="{693FD698-73BA-49BE-B762-B26E644C33B9}" type="slidenum">
              <a:rPr lang="en-US" smtClean="0"/>
              <a:t>2</a:t>
            </a:fld>
            <a:endParaRPr lang="en-US" dirty="0"/>
          </a:p>
        </p:txBody>
      </p:sp>
      <p:sp>
        <p:nvSpPr>
          <p:cNvPr id="10" name="TextBox 9"/>
          <p:cNvSpPr txBox="1"/>
          <p:nvPr/>
        </p:nvSpPr>
        <p:spPr>
          <a:xfrm>
            <a:off x="3241929" y="5699353"/>
            <a:ext cx="829779" cy="271869"/>
          </a:xfrm>
          <a:prstGeom prst="rect">
            <a:avLst/>
          </a:prstGeom>
          <a:noFill/>
        </p:spPr>
        <p:txBody>
          <a:bodyPr wrap="none" rtlCol="0">
            <a:spAutoFit/>
          </a:bodyPr>
          <a:lstStyle/>
          <a:p>
            <a:pPr algn="ctr">
              <a:lnSpc>
                <a:spcPts val="1400"/>
              </a:lnSpc>
              <a:spcBef>
                <a:spcPts val="600"/>
              </a:spcBef>
            </a:pPr>
            <a:r>
              <a:rPr lang="en-US" sz="1200" b="1" dirty="0" smtClean="0">
                <a:solidFill>
                  <a:schemeClr val="bg1"/>
                </a:solidFill>
                <a:latin typeface="Arial" pitchFamily="34" charset="0"/>
                <a:cs typeface="Arial" pitchFamily="34" charset="0"/>
              </a:rPr>
              <a:t>A lot  5%</a:t>
            </a:r>
            <a:endParaRPr lang="en-US" sz="1200"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1206079" y="1241704"/>
            <a:ext cx="7247865" cy="5164047"/>
          </a:xfrm>
        </p:spPr>
        <p:txBody>
          <a:bodyPr>
            <a:noAutofit/>
          </a:bodyPr>
          <a:lstStyle/>
          <a:p>
            <a:pPr algn="just">
              <a:spcBef>
                <a:spcPts val="1800"/>
              </a:spcBef>
            </a:pPr>
            <a:r>
              <a:rPr lang="en-US" sz="2200" dirty="0" smtClean="0">
                <a:solidFill>
                  <a:schemeClr val="tx1">
                    <a:lumMod val="75000"/>
                    <a:lumOff val="25000"/>
                  </a:schemeClr>
                </a:solidFill>
              </a:rPr>
              <a:t>Voters support the Clean Water Rule by an overwhelming margin after hearing a brief description of it.  Support for the rule </a:t>
            </a:r>
            <a:r>
              <a:rPr lang="en-US" sz="2200" u="sng" dirty="0" smtClean="0">
                <a:solidFill>
                  <a:schemeClr val="tx1">
                    <a:lumMod val="75000"/>
                    <a:lumOff val="25000"/>
                  </a:schemeClr>
                </a:solidFill>
              </a:rPr>
              <a:t>crosses party lines</a:t>
            </a:r>
            <a:r>
              <a:rPr lang="en-US" sz="2200" dirty="0" smtClean="0">
                <a:solidFill>
                  <a:schemeClr val="tx1">
                    <a:lumMod val="75000"/>
                    <a:lumOff val="25000"/>
                  </a:schemeClr>
                </a:solidFill>
              </a:rPr>
              <a:t>, and voters who already were familiar with the rule break decisively in its favor. </a:t>
            </a:r>
          </a:p>
          <a:p>
            <a:pPr algn="just">
              <a:spcBef>
                <a:spcPts val="1800"/>
              </a:spcBef>
            </a:pPr>
            <a:r>
              <a:rPr lang="en-US" sz="2200" dirty="0" smtClean="0">
                <a:solidFill>
                  <a:schemeClr val="tx1">
                    <a:lumMod val="75000"/>
                    <a:lumOff val="25000"/>
                  </a:schemeClr>
                </a:solidFill>
              </a:rPr>
              <a:t>Support for the rule is rooted in the personal concern that many voters have about water pollution, and in the belief held by a large majority that the federal government should be doing </a:t>
            </a:r>
            <a:r>
              <a:rPr lang="en-US" sz="2200" u="sng" dirty="0" smtClean="0">
                <a:solidFill>
                  <a:schemeClr val="tx1">
                    <a:lumMod val="75000"/>
                    <a:lumOff val="25000"/>
                  </a:schemeClr>
                </a:solidFill>
              </a:rPr>
              <a:t>more</a:t>
            </a:r>
            <a:r>
              <a:rPr lang="en-US" sz="2200" dirty="0" smtClean="0">
                <a:solidFill>
                  <a:schemeClr val="tx1">
                    <a:lumMod val="75000"/>
                    <a:lumOff val="25000"/>
                  </a:schemeClr>
                </a:solidFill>
              </a:rPr>
              <a:t> to protect the nation’s waters from pollution.</a:t>
            </a:r>
          </a:p>
          <a:p>
            <a:pPr algn="just">
              <a:spcBef>
                <a:spcPts val="1800"/>
              </a:spcBef>
            </a:pPr>
            <a:r>
              <a:rPr lang="en-US" sz="2200" dirty="0" smtClean="0">
                <a:solidFill>
                  <a:schemeClr val="tx1">
                    <a:lumMod val="75000"/>
                    <a:lumOff val="25000"/>
                  </a:schemeClr>
                </a:solidFill>
              </a:rPr>
              <a:t>Considerations about the impact on drinking water and children/ grandchildren are the most important to voters in deciding the merits of the Clean Water Rule.</a:t>
            </a:r>
          </a:p>
        </p:txBody>
      </p:sp>
      <p:sp>
        <p:nvSpPr>
          <p:cNvPr id="5" name="TextBox 4"/>
          <p:cNvSpPr txBox="1"/>
          <p:nvPr/>
        </p:nvSpPr>
        <p:spPr>
          <a:xfrm>
            <a:off x="4120056" y="6173105"/>
            <a:ext cx="1031116" cy="307777"/>
          </a:xfrm>
          <a:prstGeom prst="rect">
            <a:avLst/>
          </a:prstGeom>
          <a:noFill/>
        </p:spPr>
        <p:txBody>
          <a:bodyPr wrap="none" rtlCol="0">
            <a:spAutoFit/>
          </a:bodyPr>
          <a:lstStyle/>
          <a:p>
            <a:r>
              <a:rPr lang="en-US" sz="1400" i="1" dirty="0" smtClean="0">
                <a:solidFill>
                  <a:schemeClr val="tx1">
                    <a:lumMod val="65000"/>
                    <a:lumOff val="35000"/>
                  </a:schemeClr>
                </a:solidFill>
              </a:rPr>
              <a:t>(continued)</a:t>
            </a:r>
            <a:endParaRPr lang="en-US" sz="1400" i="1" dirty="0">
              <a:solidFill>
                <a:schemeClr val="tx1">
                  <a:lumMod val="65000"/>
                  <a:lumOff val="35000"/>
                </a:schemeClr>
              </a:solidFill>
            </a:endParaRPr>
          </a:p>
        </p:txBody>
      </p:sp>
    </p:spTree>
    <p:extLst>
      <p:ext uri="{BB962C8B-B14F-4D97-AF65-F5344CB8AC3E}">
        <p14:creationId xmlns:p14="http://schemas.microsoft.com/office/powerpoint/2010/main" val="1716412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229" y="209322"/>
            <a:ext cx="8022771" cy="1143000"/>
          </a:xfrm>
        </p:spPr>
        <p:txBody>
          <a:bodyPr>
            <a:normAutofit/>
          </a:bodyPr>
          <a:lstStyle/>
          <a:p>
            <a:pPr algn="just"/>
            <a:r>
              <a:rPr lang="en-US" dirty="0" smtClean="0"/>
              <a:t>Overview </a:t>
            </a:r>
            <a:r>
              <a:rPr lang="en-US" sz="1800" b="0" i="1" dirty="0" smtClean="0"/>
              <a:t>(continued)</a:t>
            </a:r>
            <a:endParaRPr lang="en-US" sz="1800" b="0" i="1" dirty="0"/>
          </a:p>
        </p:txBody>
      </p:sp>
      <p:sp>
        <p:nvSpPr>
          <p:cNvPr id="4" name="Slide Number Placeholder 3"/>
          <p:cNvSpPr>
            <a:spLocks noGrp="1"/>
          </p:cNvSpPr>
          <p:nvPr>
            <p:ph type="sldNum" sz="quarter" idx="12"/>
          </p:nvPr>
        </p:nvSpPr>
        <p:spPr/>
        <p:txBody>
          <a:bodyPr/>
          <a:lstStyle/>
          <a:p>
            <a:fld id="{693FD698-73BA-49BE-B762-B26E644C33B9}" type="slidenum">
              <a:rPr lang="en-US" smtClean="0"/>
              <a:t>3</a:t>
            </a:fld>
            <a:endParaRPr lang="en-US" dirty="0"/>
          </a:p>
        </p:txBody>
      </p:sp>
      <p:sp>
        <p:nvSpPr>
          <p:cNvPr id="10" name="TextBox 9"/>
          <p:cNvSpPr txBox="1"/>
          <p:nvPr/>
        </p:nvSpPr>
        <p:spPr>
          <a:xfrm>
            <a:off x="3241929" y="5699353"/>
            <a:ext cx="829779" cy="271869"/>
          </a:xfrm>
          <a:prstGeom prst="rect">
            <a:avLst/>
          </a:prstGeom>
          <a:noFill/>
        </p:spPr>
        <p:txBody>
          <a:bodyPr wrap="none" rtlCol="0">
            <a:spAutoFit/>
          </a:bodyPr>
          <a:lstStyle/>
          <a:p>
            <a:pPr algn="ctr">
              <a:lnSpc>
                <a:spcPts val="1400"/>
              </a:lnSpc>
              <a:spcBef>
                <a:spcPts val="600"/>
              </a:spcBef>
            </a:pPr>
            <a:r>
              <a:rPr lang="en-US" sz="1200" b="1" dirty="0" smtClean="0">
                <a:solidFill>
                  <a:schemeClr val="bg1"/>
                </a:solidFill>
                <a:latin typeface="Arial" pitchFamily="34" charset="0"/>
                <a:cs typeface="Arial" pitchFamily="34" charset="0"/>
              </a:rPr>
              <a:t>A lot  5%</a:t>
            </a:r>
            <a:endParaRPr lang="en-US" sz="1200"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1238352" y="1263226"/>
            <a:ext cx="7247865" cy="5164047"/>
          </a:xfrm>
        </p:spPr>
        <p:txBody>
          <a:bodyPr>
            <a:noAutofit/>
          </a:bodyPr>
          <a:lstStyle/>
          <a:p>
            <a:pPr algn="just">
              <a:spcBef>
                <a:spcPts val="1800"/>
              </a:spcBef>
            </a:pPr>
            <a:r>
              <a:rPr lang="en-US" sz="2200" dirty="0" smtClean="0">
                <a:solidFill>
                  <a:schemeClr val="tx1">
                    <a:lumMod val="75000"/>
                    <a:lumOff val="25000"/>
                  </a:schemeClr>
                </a:solidFill>
              </a:rPr>
              <a:t>Support for the Clean Water Rule remains strong even after voters hear a point-counterpoint debate from both sides of the issue.  </a:t>
            </a:r>
          </a:p>
          <a:p>
            <a:pPr algn="just">
              <a:spcBef>
                <a:spcPts val="1800"/>
              </a:spcBef>
            </a:pPr>
            <a:r>
              <a:rPr lang="en-US" sz="2200" dirty="0">
                <a:solidFill>
                  <a:schemeClr val="tx1">
                    <a:lumMod val="75000"/>
                    <a:lumOff val="25000"/>
                  </a:schemeClr>
                </a:solidFill>
              </a:rPr>
              <a:t>Voters express notably more trust in the EPA and </a:t>
            </a:r>
            <a:r>
              <a:rPr lang="en-US" sz="2200" dirty="0" smtClean="0">
                <a:solidFill>
                  <a:schemeClr val="tx1">
                    <a:lumMod val="75000"/>
                    <a:lumOff val="25000"/>
                  </a:schemeClr>
                </a:solidFill>
              </a:rPr>
              <a:t>US </a:t>
            </a:r>
            <a:r>
              <a:rPr lang="en-US" sz="2200" dirty="0">
                <a:solidFill>
                  <a:schemeClr val="tx1">
                    <a:lumMod val="75000"/>
                    <a:lumOff val="25000"/>
                  </a:schemeClr>
                </a:solidFill>
              </a:rPr>
              <a:t>Army Corps of Engineers than in Congress to make the right decision on protecting the nation’s smaller </a:t>
            </a:r>
            <a:r>
              <a:rPr lang="en-US" sz="2200" dirty="0" smtClean="0">
                <a:solidFill>
                  <a:schemeClr val="tx1">
                    <a:lumMod val="75000"/>
                    <a:lumOff val="25000"/>
                  </a:schemeClr>
                </a:solidFill>
              </a:rPr>
              <a:t>waterways.</a:t>
            </a:r>
          </a:p>
          <a:p>
            <a:pPr algn="just">
              <a:spcBef>
                <a:spcPts val="1800"/>
              </a:spcBef>
            </a:pPr>
            <a:r>
              <a:rPr lang="en-US" sz="2200" dirty="0" smtClean="0">
                <a:solidFill>
                  <a:schemeClr val="tx1">
                    <a:lumMod val="75000"/>
                    <a:lumOff val="25000"/>
                  </a:schemeClr>
                </a:solidFill>
              </a:rPr>
              <a:t>The bottom line is that voters do not want Congress to block the Clean Water Rule, and a majority of voters say they would feel less favorable toward a senator who votes against the Clean Water Rule.</a:t>
            </a:r>
            <a:endParaRPr lang="en-US" sz="2200" dirty="0">
              <a:solidFill>
                <a:schemeClr val="tx1">
                  <a:lumMod val="75000"/>
                  <a:lumOff val="25000"/>
                </a:schemeClr>
              </a:solidFill>
            </a:endParaRPr>
          </a:p>
          <a:p>
            <a:pPr algn="just">
              <a:spcBef>
                <a:spcPts val="1800"/>
              </a:spcBef>
            </a:pPr>
            <a:endParaRPr lang="en-US" sz="2200" dirty="0">
              <a:solidFill>
                <a:schemeClr val="tx1">
                  <a:lumMod val="75000"/>
                  <a:lumOff val="25000"/>
                </a:schemeClr>
              </a:solidFill>
            </a:endParaRPr>
          </a:p>
          <a:p>
            <a:pPr algn="just">
              <a:spcBef>
                <a:spcPts val="1800"/>
              </a:spcBef>
            </a:pPr>
            <a:endParaRPr lang="en-US" sz="2200" dirty="0" smtClean="0">
              <a:solidFill>
                <a:schemeClr val="tx1">
                  <a:lumMod val="75000"/>
                  <a:lumOff val="25000"/>
                </a:schemeClr>
              </a:solidFill>
            </a:endParaRPr>
          </a:p>
        </p:txBody>
      </p:sp>
    </p:spTree>
    <p:extLst>
      <p:ext uri="{BB962C8B-B14F-4D97-AF65-F5344CB8AC3E}">
        <p14:creationId xmlns:p14="http://schemas.microsoft.com/office/powerpoint/2010/main" val="1597987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220208"/>
            <a:ext cx="7455450" cy="1143000"/>
          </a:xfrm>
        </p:spPr>
        <p:txBody>
          <a:bodyPr>
            <a:normAutofit/>
          </a:bodyPr>
          <a:lstStyle/>
          <a:p>
            <a:r>
              <a:rPr lang="en-US" dirty="0"/>
              <a:t>Water pollution is an important issue and a </a:t>
            </a:r>
            <a:r>
              <a:rPr lang="en-US" dirty="0" smtClean="0"/>
              <a:t>personal concern </a:t>
            </a:r>
            <a:r>
              <a:rPr lang="en-US" dirty="0"/>
              <a:t>for </a:t>
            </a:r>
            <a:r>
              <a:rPr lang="en-US" dirty="0" smtClean="0"/>
              <a:t>many.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70102787"/>
              </p:ext>
            </p:extLst>
          </p:nvPr>
        </p:nvGraphicFramePr>
        <p:xfrm>
          <a:off x="1099457" y="1930864"/>
          <a:ext cx="8044543" cy="2351469"/>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4</a:t>
            </a:fld>
            <a:endParaRPr lang="en-US" dirty="0"/>
          </a:p>
        </p:txBody>
      </p:sp>
      <p:sp>
        <p:nvSpPr>
          <p:cNvPr id="6" name="TextBox 5"/>
          <p:cNvSpPr txBox="1"/>
          <p:nvPr/>
        </p:nvSpPr>
        <p:spPr>
          <a:xfrm>
            <a:off x="1259916" y="1775862"/>
            <a:ext cx="5736773" cy="338554"/>
          </a:xfrm>
          <a:prstGeom prst="rect">
            <a:avLst/>
          </a:prstGeom>
          <a:noFill/>
        </p:spPr>
        <p:txBody>
          <a:bodyPr wrap="square" rtlCol="0">
            <a:spAutoFit/>
          </a:bodyPr>
          <a:lstStyle/>
          <a:p>
            <a:r>
              <a:rPr lang="en-US" sz="1600" dirty="0" smtClean="0">
                <a:latin typeface="Arial" pitchFamily="34" charset="0"/>
                <a:cs typeface="Arial" pitchFamily="34" charset="0"/>
              </a:rPr>
              <a:t>Water pollution is a very or fairly important priority</a:t>
            </a:r>
            <a:endParaRPr lang="en-US" sz="1600" dirty="0">
              <a:latin typeface="Arial" pitchFamily="34" charset="0"/>
              <a:cs typeface="Arial" pitchFamily="34" charset="0"/>
            </a:endParaRPr>
          </a:p>
        </p:txBody>
      </p:sp>
      <p:sp>
        <p:nvSpPr>
          <p:cNvPr id="7" name="TextBox 6"/>
          <p:cNvSpPr txBox="1"/>
          <p:nvPr/>
        </p:nvSpPr>
        <p:spPr>
          <a:xfrm>
            <a:off x="1159991" y="3154959"/>
            <a:ext cx="7156695" cy="338554"/>
          </a:xfrm>
          <a:prstGeom prst="rect">
            <a:avLst/>
          </a:prstGeom>
          <a:noFill/>
        </p:spPr>
        <p:txBody>
          <a:bodyPr wrap="square" rtlCol="0">
            <a:spAutoFit/>
          </a:bodyPr>
          <a:lstStyle/>
          <a:p>
            <a:r>
              <a:rPr lang="en-US" sz="1600" dirty="0" smtClean="0">
                <a:latin typeface="Arial" pitchFamily="34" charset="0"/>
                <a:cs typeface="Arial" pitchFamily="34" charset="0"/>
              </a:rPr>
              <a:t>The issue of water pollution is a very or fairly big concern to me personally</a:t>
            </a:r>
            <a:endParaRPr lang="en-US" sz="1600" dirty="0">
              <a:latin typeface="Arial" pitchFamily="34" charset="0"/>
              <a:cs typeface="Arial" pitchFamily="34" charset="0"/>
            </a:endParaRPr>
          </a:p>
        </p:txBody>
      </p:sp>
      <p:sp>
        <p:nvSpPr>
          <p:cNvPr id="9" name="TextBox 8"/>
          <p:cNvSpPr txBox="1"/>
          <p:nvPr/>
        </p:nvSpPr>
        <p:spPr>
          <a:xfrm>
            <a:off x="2036193" y="3705481"/>
            <a:ext cx="1774397" cy="276999"/>
          </a:xfrm>
          <a:prstGeom prst="rect">
            <a:avLst/>
          </a:prstGeom>
          <a:noFill/>
        </p:spPr>
        <p:txBody>
          <a:bodyPr wrap="none" rtlCol="0">
            <a:spAutoFit/>
          </a:bodyPr>
          <a:lstStyle/>
          <a:p>
            <a:r>
              <a:rPr lang="en-US" sz="1200" b="1" dirty="0" smtClean="0">
                <a:solidFill>
                  <a:schemeClr val="bg1"/>
                </a:solidFill>
                <a:latin typeface="Arial" pitchFamily="34" charset="0"/>
                <a:cs typeface="Arial" pitchFamily="34" charset="0"/>
              </a:rPr>
              <a:t>Very big concern 36%</a:t>
            </a:r>
            <a:endParaRPr lang="en-US" sz="1200" b="1" dirty="0">
              <a:solidFill>
                <a:schemeClr val="bg1"/>
              </a:solidFill>
              <a:latin typeface="Arial" pitchFamily="34" charset="0"/>
              <a:cs typeface="Arial" pitchFamily="34" charset="0"/>
            </a:endParaRPr>
          </a:p>
        </p:txBody>
      </p:sp>
      <p:sp>
        <p:nvSpPr>
          <p:cNvPr id="10" name="TextBox 9"/>
          <p:cNvSpPr txBox="1"/>
          <p:nvPr/>
        </p:nvSpPr>
        <p:spPr>
          <a:xfrm>
            <a:off x="7397778" y="2302016"/>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84%</a:t>
            </a:r>
            <a:endParaRPr lang="en-US" sz="1400" b="1" dirty="0">
              <a:latin typeface="Arial" pitchFamily="34" charset="0"/>
              <a:cs typeface="Arial" pitchFamily="34" charset="0"/>
            </a:endParaRPr>
          </a:p>
        </p:txBody>
      </p:sp>
      <p:sp>
        <p:nvSpPr>
          <p:cNvPr id="11" name="TextBox 10"/>
          <p:cNvSpPr txBox="1"/>
          <p:nvPr/>
        </p:nvSpPr>
        <p:spPr>
          <a:xfrm>
            <a:off x="5871851" y="3694595"/>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61%</a:t>
            </a:r>
            <a:endParaRPr lang="en-US" sz="1400" b="1" dirty="0">
              <a:latin typeface="Arial" pitchFamily="34" charset="0"/>
              <a:cs typeface="Arial" pitchFamily="34" charset="0"/>
            </a:endParaRPr>
          </a:p>
        </p:txBody>
      </p:sp>
      <p:sp>
        <p:nvSpPr>
          <p:cNvPr id="12" name="TextBox 11"/>
          <p:cNvSpPr txBox="1"/>
          <p:nvPr/>
        </p:nvSpPr>
        <p:spPr>
          <a:xfrm>
            <a:off x="2790536" y="2332794"/>
            <a:ext cx="2228046" cy="276999"/>
          </a:xfrm>
          <a:prstGeom prst="rect">
            <a:avLst/>
          </a:prstGeom>
          <a:noFill/>
        </p:spPr>
        <p:txBody>
          <a:bodyPr wrap="none" rtlCol="0">
            <a:spAutoFit/>
          </a:bodyPr>
          <a:lstStyle/>
          <a:p>
            <a:r>
              <a:rPr lang="en-US" sz="1200" b="1" dirty="0" smtClean="0">
                <a:solidFill>
                  <a:schemeClr val="bg1"/>
                </a:solidFill>
                <a:latin typeface="Arial" pitchFamily="34" charset="0"/>
                <a:cs typeface="Arial" pitchFamily="34" charset="0"/>
              </a:rPr>
              <a:t>Very important priority  64%</a:t>
            </a:r>
            <a:endParaRPr lang="en-US" sz="1200" b="1" dirty="0">
              <a:solidFill>
                <a:schemeClr val="bg1"/>
              </a:solidFill>
              <a:latin typeface="Arial" pitchFamily="34" charset="0"/>
              <a:cs typeface="Arial" pitchFamily="34" charset="0"/>
            </a:endParaRPr>
          </a:p>
        </p:txBody>
      </p:sp>
      <p:grpSp>
        <p:nvGrpSpPr>
          <p:cNvPr id="13" name="Group 12"/>
          <p:cNvGrpSpPr/>
          <p:nvPr/>
        </p:nvGrpSpPr>
        <p:grpSpPr>
          <a:xfrm>
            <a:off x="1379662" y="4746171"/>
            <a:ext cx="7522281" cy="1251858"/>
            <a:chOff x="1314346" y="4746171"/>
            <a:chExt cx="7522281" cy="1251858"/>
          </a:xfrm>
        </p:grpSpPr>
        <p:sp>
          <p:nvSpPr>
            <p:cNvPr id="3" name="TextBox 2"/>
            <p:cNvSpPr txBox="1"/>
            <p:nvPr/>
          </p:nvSpPr>
          <p:spPr>
            <a:xfrm>
              <a:off x="1394906" y="5203377"/>
              <a:ext cx="3988336" cy="677108"/>
            </a:xfrm>
            <a:prstGeom prst="rect">
              <a:avLst/>
            </a:prstGeom>
            <a:noFill/>
          </p:spPr>
          <p:txBody>
            <a:bodyPr wrap="none" rtlCol="0">
              <a:spAutoFit/>
            </a:bodyPr>
            <a:lstStyle/>
            <a:p>
              <a:pPr>
                <a:spcBef>
                  <a:spcPts val="1200"/>
                </a:spcBef>
              </a:pPr>
              <a:r>
                <a:rPr lang="en-US" sz="1400" dirty="0" smtClean="0">
                  <a:latin typeface="Arial" pitchFamily="34" charset="0"/>
                  <a:cs typeface="Arial" pitchFamily="34" charset="0"/>
                </a:rPr>
                <a:t>Water pollution is a very/fairly important priority</a:t>
              </a:r>
            </a:p>
            <a:p>
              <a:pPr>
                <a:spcBef>
                  <a:spcPts val="1200"/>
                </a:spcBef>
              </a:pPr>
              <a:r>
                <a:rPr lang="en-US" sz="1400" dirty="0" smtClean="0">
                  <a:latin typeface="Arial" pitchFamily="34" charset="0"/>
                  <a:cs typeface="Arial" pitchFamily="34" charset="0"/>
                </a:rPr>
                <a:t>Water pollution is a very/fairly big concern to me</a:t>
              </a:r>
              <a:endParaRPr lang="en-US" sz="1400" dirty="0">
                <a:latin typeface="Arial" pitchFamily="34" charset="0"/>
                <a:cs typeface="Arial" pitchFamily="34" charset="0"/>
              </a:endParaRPr>
            </a:p>
          </p:txBody>
        </p:sp>
        <p:sp>
          <p:nvSpPr>
            <p:cNvPr id="26" name="TextBox 25"/>
            <p:cNvSpPr txBox="1"/>
            <p:nvPr/>
          </p:nvSpPr>
          <p:spPr>
            <a:xfrm>
              <a:off x="5241724" y="4834045"/>
              <a:ext cx="1050288" cy="1046440"/>
            </a:xfrm>
            <a:prstGeom prst="rect">
              <a:avLst/>
            </a:prstGeom>
            <a:noFill/>
          </p:spPr>
          <p:txBody>
            <a:bodyPr wrap="none" rtlCol="0">
              <a:spAutoFit/>
            </a:bodyPr>
            <a:lstStyle/>
            <a:p>
              <a:pPr algn="ctr">
                <a:spcBef>
                  <a:spcPts val="1200"/>
                </a:spcBef>
              </a:pPr>
              <a:r>
                <a:rPr lang="en-US" sz="1400" dirty="0" smtClean="0">
                  <a:latin typeface="Arial" pitchFamily="34" charset="0"/>
                  <a:cs typeface="Arial" pitchFamily="34" charset="0"/>
                </a:rPr>
                <a:t>Democrats</a:t>
              </a:r>
            </a:p>
            <a:p>
              <a:pPr algn="ctr">
                <a:spcBef>
                  <a:spcPts val="1200"/>
                </a:spcBef>
              </a:pPr>
              <a:r>
                <a:rPr lang="en-US" sz="1400" dirty="0" smtClean="0">
                  <a:latin typeface="Arial" pitchFamily="34" charset="0"/>
                  <a:cs typeface="Arial" pitchFamily="34" charset="0"/>
                </a:rPr>
                <a:t>92%</a:t>
              </a:r>
            </a:p>
            <a:p>
              <a:pPr algn="ctr">
                <a:spcBef>
                  <a:spcPts val="1200"/>
                </a:spcBef>
              </a:pPr>
              <a:r>
                <a:rPr lang="en-US" sz="1400" dirty="0" smtClean="0">
                  <a:latin typeface="Arial" pitchFamily="34" charset="0"/>
                  <a:cs typeface="Arial" pitchFamily="34" charset="0"/>
                </a:rPr>
                <a:t>69%</a:t>
              </a:r>
              <a:endParaRPr lang="en-US" sz="1400" dirty="0">
                <a:latin typeface="Arial" pitchFamily="34" charset="0"/>
                <a:cs typeface="Arial" pitchFamily="34" charset="0"/>
              </a:endParaRPr>
            </a:p>
          </p:txBody>
        </p:sp>
        <p:sp>
          <p:nvSpPr>
            <p:cNvPr id="27" name="TextBox 26"/>
            <p:cNvSpPr txBox="1"/>
            <p:nvPr/>
          </p:nvSpPr>
          <p:spPr>
            <a:xfrm>
              <a:off x="6313693" y="4834045"/>
              <a:ext cx="1268296" cy="1046440"/>
            </a:xfrm>
            <a:prstGeom prst="rect">
              <a:avLst/>
            </a:prstGeom>
            <a:noFill/>
          </p:spPr>
          <p:txBody>
            <a:bodyPr wrap="none" rtlCol="0">
              <a:spAutoFit/>
            </a:bodyPr>
            <a:lstStyle/>
            <a:p>
              <a:pPr algn="ctr">
                <a:spcBef>
                  <a:spcPts val="1200"/>
                </a:spcBef>
              </a:pPr>
              <a:r>
                <a:rPr lang="en-US" sz="1400" dirty="0" smtClean="0">
                  <a:latin typeface="Arial" pitchFamily="34" charset="0"/>
                  <a:cs typeface="Arial" pitchFamily="34" charset="0"/>
                </a:rPr>
                <a:t>Independents</a:t>
              </a:r>
            </a:p>
            <a:p>
              <a:pPr algn="ctr">
                <a:spcBef>
                  <a:spcPts val="1200"/>
                </a:spcBef>
              </a:pPr>
              <a:r>
                <a:rPr lang="en-US" sz="1400" dirty="0" smtClean="0">
                  <a:latin typeface="Arial" pitchFamily="34" charset="0"/>
                  <a:cs typeface="Arial" pitchFamily="34" charset="0"/>
                </a:rPr>
                <a:t>83%</a:t>
              </a:r>
            </a:p>
            <a:p>
              <a:pPr algn="ctr">
                <a:spcBef>
                  <a:spcPts val="1200"/>
                </a:spcBef>
              </a:pPr>
              <a:r>
                <a:rPr lang="en-US" sz="1400" dirty="0" smtClean="0">
                  <a:latin typeface="Arial" pitchFamily="34" charset="0"/>
                  <a:cs typeface="Arial" pitchFamily="34" charset="0"/>
                </a:rPr>
                <a:t>68%</a:t>
              </a:r>
              <a:endParaRPr lang="en-US" sz="1400" dirty="0">
                <a:latin typeface="Arial" pitchFamily="34" charset="0"/>
                <a:cs typeface="Arial" pitchFamily="34" charset="0"/>
              </a:endParaRPr>
            </a:p>
          </p:txBody>
        </p:sp>
        <p:sp>
          <p:nvSpPr>
            <p:cNvPr id="28" name="TextBox 27"/>
            <p:cNvSpPr txBox="1"/>
            <p:nvPr/>
          </p:nvSpPr>
          <p:spPr>
            <a:xfrm>
              <a:off x="7611685" y="4834045"/>
              <a:ext cx="1170512" cy="1046440"/>
            </a:xfrm>
            <a:prstGeom prst="rect">
              <a:avLst/>
            </a:prstGeom>
            <a:noFill/>
          </p:spPr>
          <p:txBody>
            <a:bodyPr wrap="none" rtlCol="0">
              <a:spAutoFit/>
            </a:bodyPr>
            <a:lstStyle/>
            <a:p>
              <a:pPr algn="ctr">
                <a:spcBef>
                  <a:spcPts val="1200"/>
                </a:spcBef>
              </a:pPr>
              <a:r>
                <a:rPr lang="en-US" sz="1400" dirty="0" smtClean="0">
                  <a:latin typeface="Arial" pitchFamily="34" charset="0"/>
                  <a:cs typeface="Arial" pitchFamily="34" charset="0"/>
                </a:rPr>
                <a:t>Republicans</a:t>
              </a:r>
            </a:p>
            <a:p>
              <a:pPr algn="ctr">
                <a:spcBef>
                  <a:spcPts val="1200"/>
                </a:spcBef>
              </a:pPr>
              <a:r>
                <a:rPr lang="en-US" sz="1400" dirty="0" smtClean="0">
                  <a:latin typeface="Arial" pitchFamily="34" charset="0"/>
                  <a:cs typeface="Arial" pitchFamily="34" charset="0"/>
                </a:rPr>
                <a:t>75%</a:t>
              </a:r>
            </a:p>
            <a:p>
              <a:pPr algn="ctr">
                <a:spcBef>
                  <a:spcPts val="1200"/>
                </a:spcBef>
              </a:pPr>
              <a:r>
                <a:rPr lang="en-US" sz="1400" dirty="0" smtClean="0">
                  <a:latin typeface="Arial" pitchFamily="34" charset="0"/>
                  <a:cs typeface="Arial" pitchFamily="34" charset="0"/>
                </a:rPr>
                <a:t>48%</a:t>
              </a:r>
              <a:endParaRPr lang="en-US" sz="1400" dirty="0">
                <a:latin typeface="Arial" pitchFamily="34" charset="0"/>
                <a:cs typeface="Arial" pitchFamily="34" charset="0"/>
              </a:endParaRPr>
            </a:p>
          </p:txBody>
        </p:sp>
        <p:sp>
          <p:nvSpPr>
            <p:cNvPr id="8" name="Rectangle 7"/>
            <p:cNvSpPr/>
            <p:nvPr/>
          </p:nvSpPr>
          <p:spPr>
            <a:xfrm>
              <a:off x="1314346" y="4746171"/>
              <a:ext cx="7522281" cy="1251858"/>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7292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251857" y="2775856"/>
            <a:ext cx="4849404" cy="2831544"/>
          </a:xfrm>
          <a:prstGeom prst="rect">
            <a:avLst/>
          </a:prstGeom>
          <a:noFill/>
        </p:spPr>
        <p:txBody>
          <a:bodyPr wrap="none" rtlCol="0">
            <a:spAutoFit/>
          </a:bodyPr>
          <a:lstStyle/>
          <a:p>
            <a:pPr>
              <a:spcBef>
                <a:spcPts val="7800"/>
              </a:spcBef>
            </a:pPr>
            <a:r>
              <a:rPr lang="en-US" sz="1600" dirty="0" smtClean="0">
                <a:latin typeface="Arial" pitchFamily="34" charset="0"/>
                <a:cs typeface="Arial" pitchFamily="34" charset="0"/>
              </a:rPr>
              <a:t>Lakes and rivers</a:t>
            </a:r>
          </a:p>
          <a:p>
            <a:pPr>
              <a:spcBef>
                <a:spcPts val="7800"/>
              </a:spcBef>
            </a:pPr>
            <a:r>
              <a:rPr lang="en-US" sz="1600" dirty="0" smtClean="0">
                <a:latin typeface="Arial" pitchFamily="34" charset="0"/>
                <a:cs typeface="Arial" pitchFamily="34" charset="0"/>
              </a:rPr>
              <a:t>Drinking water supply</a:t>
            </a:r>
          </a:p>
          <a:p>
            <a:pPr>
              <a:spcBef>
                <a:spcPts val="7800"/>
              </a:spcBef>
            </a:pPr>
            <a:r>
              <a:rPr lang="en-US" sz="1600" dirty="0" smtClean="0">
                <a:latin typeface="Arial" pitchFamily="34" charset="0"/>
                <a:cs typeface="Arial" pitchFamily="34" charset="0"/>
              </a:rPr>
              <a:t>Streams/wetlands feeding into larger water sources</a:t>
            </a:r>
            <a:endParaRPr lang="en-US" sz="1600" dirty="0">
              <a:latin typeface="Arial" pitchFamily="34" charset="0"/>
              <a:cs typeface="Arial" pitchFamily="34" charset="0"/>
            </a:endParaRPr>
          </a:p>
        </p:txBody>
      </p:sp>
      <p:sp>
        <p:nvSpPr>
          <p:cNvPr id="2" name="Title 1"/>
          <p:cNvSpPr>
            <a:spLocks noGrp="1"/>
          </p:cNvSpPr>
          <p:nvPr>
            <p:ph type="title"/>
          </p:nvPr>
        </p:nvSpPr>
        <p:spPr/>
        <p:txBody>
          <a:bodyPr>
            <a:normAutofit/>
          </a:bodyPr>
          <a:lstStyle/>
          <a:p>
            <a:pPr algn="just"/>
            <a:r>
              <a:rPr lang="en-US" dirty="0"/>
              <a:t>Majorities think </a:t>
            </a:r>
            <a:r>
              <a:rPr lang="en-US" dirty="0" smtClean="0"/>
              <a:t>that the </a:t>
            </a:r>
            <a:r>
              <a:rPr lang="en-US" dirty="0"/>
              <a:t>federal government should be doing more to protect the nation’s streams and wetlands from pollution</a:t>
            </a:r>
            <a:r>
              <a:rPr lang="en-US" dirty="0" smtClean="0"/>
              <a: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00859639"/>
              </p:ext>
            </p:extLst>
          </p:nvPr>
        </p:nvGraphicFramePr>
        <p:xfrm>
          <a:off x="1274990" y="1992085"/>
          <a:ext cx="5985782"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5</a:t>
            </a:fld>
            <a:endParaRPr lang="en-US" dirty="0"/>
          </a:p>
        </p:txBody>
      </p:sp>
      <p:sp>
        <p:nvSpPr>
          <p:cNvPr id="7" name="TextBox 6"/>
          <p:cNvSpPr txBox="1"/>
          <p:nvPr/>
        </p:nvSpPr>
        <p:spPr>
          <a:xfrm>
            <a:off x="1513115" y="1592726"/>
            <a:ext cx="7162803" cy="646331"/>
          </a:xfrm>
          <a:prstGeom prst="rect">
            <a:avLst/>
          </a:prstGeom>
          <a:noFill/>
        </p:spPr>
        <p:txBody>
          <a:bodyPr wrap="square" rtlCol="0">
            <a:spAutoFit/>
          </a:bodyPr>
          <a:lstStyle/>
          <a:p>
            <a:r>
              <a:rPr lang="en-US" i="1" dirty="0" smtClean="0"/>
              <a:t>Proportions saying that the federal government should be doing more to protect these water sources from pollution:</a:t>
            </a:r>
          </a:p>
        </p:txBody>
      </p:sp>
      <p:sp>
        <p:nvSpPr>
          <p:cNvPr id="9" name="TextBox 8"/>
          <p:cNvSpPr txBox="1"/>
          <p:nvPr/>
        </p:nvSpPr>
        <p:spPr>
          <a:xfrm>
            <a:off x="6822933" y="2579908"/>
            <a:ext cx="721672" cy="3426579"/>
          </a:xfrm>
          <a:prstGeom prst="rect">
            <a:avLst/>
          </a:prstGeom>
          <a:noFill/>
        </p:spPr>
        <p:txBody>
          <a:bodyPr wrap="none" rtlCol="0">
            <a:spAutoFit/>
          </a:bodyPr>
          <a:lstStyle/>
          <a:p>
            <a:pPr algn="ctr">
              <a:spcBef>
                <a:spcPts val="1200"/>
              </a:spcBef>
            </a:pPr>
            <a:r>
              <a:rPr lang="en-US" sz="1400" dirty="0" smtClean="0">
                <a:latin typeface="Arial" pitchFamily="34" charset="0"/>
                <a:cs typeface="Arial" pitchFamily="34" charset="0"/>
              </a:rPr>
              <a:t>Demo-</a:t>
            </a:r>
            <a:br>
              <a:rPr lang="en-US" sz="1400" dirty="0" smtClean="0">
                <a:latin typeface="Arial" pitchFamily="34" charset="0"/>
                <a:cs typeface="Arial" pitchFamily="34" charset="0"/>
              </a:rPr>
            </a:br>
            <a:r>
              <a:rPr lang="en-US" sz="1400" dirty="0" err="1" smtClean="0">
                <a:latin typeface="Arial" pitchFamily="34" charset="0"/>
                <a:cs typeface="Arial" pitchFamily="34" charset="0"/>
              </a:rPr>
              <a:t>crats</a:t>
            </a:r>
            <a:endParaRPr lang="en-US" sz="1400" dirty="0" smtClean="0">
              <a:latin typeface="Arial" pitchFamily="34" charset="0"/>
              <a:cs typeface="Arial" pitchFamily="34" charset="0"/>
            </a:endParaRPr>
          </a:p>
          <a:p>
            <a:pPr algn="ctr">
              <a:spcBef>
                <a:spcPts val="1200"/>
              </a:spcBef>
            </a:pPr>
            <a:r>
              <a:rPr lang="en-US" sz="1400" dirty="0" smtClean="0">
                <a:latin typeface="Arial" pitchFamily="34" charset="0"/>
                <a:cs typeface="Arial" pitchFamily="34" charset="0"/>
              </a:rPr>
              <a:t>77%</a:t>
            </a:r>
          </a:p>
          <a:p>
            <a:pPr algn="ctr">
              <a:spcBef>
                <a:spcPts val="7800"/>
              </a:spcBef>
            </a:pPr>
            <a:r>
              <a:rPr lang="en-US" sz="1400" dirty="0" smtClean="0">
                <a:latin typeface="Arial" pitchFamily="34" charset="0"/>
                <a:cs typeface="Arial" pitchFamily="34" charset="0"/>
              </a:rPr>
              <a:t>75%</a:t>
            </a:r>
          </a:p>
          <a:p>
            <a:pPr algn="ctr">
              <a:spcBef>
                <a:spcPts val="7800"/>
              </a:spcBef>
            </a:pPr>
            <a:r>
              <a:rPr lang="en-US" sz="1400" dirty="0" smtClean="0">
                <a:latin typeface="Arial" pitchFamily="34" charset="0"/>
                <a:cs typeface="Arial" pitchFamily="34" charset="0"/>
              </a:rPr>
              <a:t>77%</a:t>
            </a:r>
            <a:endParaRPr lang="en-US" sz="1400" dirty="0">
              <a:latin typeface="Arial" pitchFamily="34" charset="0"/>
              <a:cs typeface="Arial" pitchFamily="34" charset="0"/>
            </a:endParaRPr>
          </a:p>
        </p:txBody>
      </p:sp>
      <p:sp>
        <p:nvSpPr>
          <p:cNvPr id="10" name="TextBox 9"/>
          <p:cNvSpPr txBox="1"/>
          <p:nvPr/>
        </p:nvSpPr>
        <p:spPr>
          <a:xfrm>
            <a:off x="7456314" y="2579908"/>
            <a:ext cx="920445" cy="3426579"/>
          </a:xfrm>
          <a:prstGeom prst="rect">
            <a:avLst/>
          </a:prstGeom>
          <a:noFill/>
        </p:spPr>
        <p:txBody>
          <a:bodyPr wrap="none" rtlCol="0">
            <a:spAutoFit/>
          </a:bodyPr>
          <a:lstStyle/>
          <a:p>
            <a:pPr algn="ctr">
              <a:spcBef>
                <a:spcPts val="1200"/>
              </a:spcBef>
            </a:pPr>
            <a:r>
              <a:rPr lang="en-US" sz="1400" dirty="0" err="1" smtClean="0">
                <a:latin typeface="Arial" pitchFamily="34" charset="0"/>
                <a:cs typeface="Arial" pitchFamily="34" charset="0"/>
              </a:rPr>
              <a:t>Inde</a:t>
            </a:r>
            <a:r>
              <a:rPr lang="en-US" sz="1400" dirty="0" smtClean="0">
                <a:latin typeface="Arial" pitchFamily="34" charset="0"/>
                <a:cs typeface="Arial" pitchFamily="34" charset="0"/>
              </a:rPr>
              <a:t>-</a:t>
            </a:r>
            <a:br>
              <a:rPr lang="en-US" sz="1400" dirty="0" smtClean="0">
                <a:latin typeface="Arial" pitchFamily="34" charset="0"/>
                <a:cs typeface="Arial" pitchFamily="34" charset="0"/>
              </a:rPr>
            </a:br>
            <a:r>
              <a:rPr lang="en-US" sz="1400" dirty="0" err="1" smtClean="0">
                <a:latin typeface="Arial" pitchFamily="34" charset="0"/>
                <a:cs typeface="Arial" pitchFamily="34" charset="0"/>
              </a:rPr>
              <a:t>pendents</a:t>
            </a:r>
            <a:endParaRPr lang="en-US" sz="1400" dirty="0" smtClean="0">
              <a:latin typeface="Arial" pitchFamily="34" charset="0"/>
              <a:cs typeface="Arial" pitchFamily="34" charset="0"/>
            </a:endParaRPr>
          </a:p>
          <a:p>
            <a:pPr algn="ctr">
              <a:spcBef>
                <a:spcPts val="1200"/>
              </a:spcBef>
            </a:pPr>
            <a:r>
              <a:rPr lang="en-US" sz="1400" dirty="0" smtClean="0">
                <a:latin typeface="Arial" pitchFamily="34" charset="0"/>
                <a:cs typeface="Arial" pitchFamily="34" charset="0"/>
              </a:rPr>
              <a:t>63%</a:t>
            </a:r>
          </a:p>
          <a:p>
            <a:pPr algn="ctr">
              <a:spcBef>
                <a:spcPts val="7800"/>
              </a:spcBef>
            </a:pPr>
            <a:r>
              <a:rPr lang="en-US" sz="1400" dirty="0" smtClean="0">
                <a:latin typeface="Arial" pitchFamily="34" charset="0"/>
                <a:cs typeface="Arial" pitchFamily="34" charset="0"/>
              </a:rPr>
              <a:t>62%</a:t>
            </a:r>
          </a:p>
          <a:p>
            <a:pPr algn="ctr">
              <a:spcBef>
                <a:spcPts val="7800"/>
              </a:spcBef>
            </a:pPr>
            <a:r>
              <a:rPr lang="en-US" sz="1400" dirty="0" smtClean="0">
                <a:latin typeface="Arial" pitchFamily="34" charset="0"/>
                <a:cs typeface="Arial" pitchFamily="34" charset="0"/>
              </a:rPr>
              <a:t>61%</a:t>
            </a:r>
            <a:endParaRPr lang="en-US" sz="1400" dirty="0">
              <a:latin typeface="Arial" pitchFamily="34" charset="0"/>
              <a:cs typeface="Arial" pitchFamily="34" charset="0"/>
            </a:endParaRPr>
          </a:p>
        </p:txBody>
      </p:sp>
      <p:sp>
        <p:nvSpPr>
          <p:cNvPr id="11" name="TextBox 10"/>
          <p:cNvSpPr txBox="1"/>
          <p:nvPr/>
        </p:nvSpPr>
        <p:spPr>
          <a:xfrm>
            <a:off x="8290235" y="2579908"/>
            <a:ext cx="771366" cy="3426579"/>
          </a:xfrm>
          <a:prstGeom prst="rect">
            <a:avLst/>
          </a:prstGeom>
          <a:noFill/>
        </p:spPr>
        <p:txBody>
          <a:bodyPr wrap="none" rtlCol="0">
            <a:spAutoFit/>
          </a:bodyPr>
          <a:lstStyle/>
          <a:p>
            <a:pPr algn="ctr">
              <a:spcBef>
                <a:spcPts val="1200"/>
              </a:spcBef>
            </a:pPr>
            <a:r>
              <a:rPr lang="en-US" sz="1400" dirty="0" err="1" smtClean="0">
                <a:latin typeface="Arial" pitchFamily="34" charset="0"/>
                <a:cs typeface="Arial" pitchFamily="34" charset="0"/>
              </a:rPr>
              <a:t>Repub</a:t>
            </a:r>
            <a:r>
              <a:rPr lang="en-US" sz="1400" dirty="0" smtClean="0">
                <a:latin typeface="Arial" pitchFamily="34" charset="0"/>
                <a:cs typeface="Arial" pitchFamily="34" charset="0"/>
              </a:rPr>
              <a:t>-</a:t>
            </a:r>
            <a:br>
              <a:rPr lang="en-US" sz="1400" dirty="0" smtClean="0">
                <a:latin typeface="Arial" pitchFamily="34" charset="0"/>
                <a:cs typeface="Arial" pitchFamily="34" charset="0"/>
              </a:rPr>
            </a:br>
            <a:r>
              <a:rPr lang="en-US" sz="1400" dirty="0" err="1" smtClean="0">
                <a:latin typeface="Arial" pitchFamily="34" charset="0"/>
                <a:cs typeface="Arial" pitchFamily="34" charset="0"/>
              </a:rPr>
              <a:t>licans</a:t>
            </a:r>
            <a:endParaRPr lang="en-US" sz="1400" dirty="0" smtClean="0">
              <a:latin typeface="Arial" pitchFamily="34" charset="0"/>
              <a:cs typeface="Arial" pitchFamily="34" charset="0"/>
            </a:endParaRPr>
          </a:p>
          <a:p>
            <a:pPr algn="ctr">
              <a:spcBef>
                <a:spcPts val="1200"/>
              </a:spcBef>
            </a:pPr>
            <a:r>
              <a:rPr lang="en-US" sz="1400" dirty="0" smtClean="0">
                <a:latin typeface="Arial" pitchFamily="34" charset="0"/>
                <a:cs typeface="Arial" pitchFamily="34" charset="0"/>
              </a:rPr>
              <a:t>46%</a:t>
            </a:r>
          </a:p>
          <a:p>
            <a:pPr algn="ctr">
              <a:spcBef>
                <a:spcPts val="7800"/>
              </a:spcBef>
            </a:pPr>
            <a:r>
              <a:rPr lang="en-US" sz="1400" dirty="0" smtClean="0">
                <a:latin typeface="Arial" pitchFamily="34" charset="0"/>
                <a:cs typeface="Arial" pitchFamily="34" charset="0"/>
              </a:rPr>
              <a:t>44%</a:t>
            </a:r>
          </a:p>
          <a:p>
            <a:pPr algn="ctr">
              <a:spcBef>
                <a:spcPts val="7800"/>
              </a:spcBef>
            </a:pPr>
            <a:r>
              <a:rPr lang="en-US" sz="1400" dirty="0" smtClean="0">
                <a:latin typeface="Arial" pitchFamily="34" charset="0"/>
                <a:cs typeface="Arial" pitchFamily="34" charset="0"/>
              </a:rPr>
              <a:t>45%</a:t>
            </a:r>
            <a:endParaRPr lang="en-US" sz="1400" dirty="0">
              <a:latin typeface="Arial" pitchFamily="34" charset="0"/>
              <a:cs typeface="Arial" pitchFamily="34" charset="0"/>
            </a:endParaRPr>
          </a:p>
        </p:txBody>
      </p:sp>
    </p:spTree>
    <p:extLst>
      <p:ext uri="{BB962C8B-B14F-4D97-AF65-F5344CB8AC3E}">
        <p14:creationId xmlns:p14="http://schemas.microsoft.com/office/powerpoint/2010/main" val="3584842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263752"/>
            <a:ext cx="7259507" cy="1143000"/>
          </a:xfrm>
        </p:spPr>
        <p:txBody>
          <a:bodyPr>
            <a:normAutofit/>
          </a:bodyPr>
          <a:lstStyle/>
          <a:p>
            <a:pPr algn="just"/>
            <a:r>
              <a:rPr lang="en-US" dirty="0" smtClean="0"/>
              <a:t>Among those who feel they know enough about the Clean Water Rule to express an opinion about it, support outnumbers opposition by four to one.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40994607"/>
              </p:ext>
            </p:extLst>
          </p:nvPr>
        </p:nvGraphicFramePr>
        <p:xfrm>
          <a:off x="1121229" y="1711177"/>
          <a:ext cx="4212772"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6</a:t>
            </a:fld>
            <a:endParaRPr lang="en-US" dirty="0"/>
          </a:p>
        </p:txBody>
      </p:sp>
      <p:sp>
        <p:nvSpPr>
          <p:cNvPr id="20" name="TextBox 19"/>
          <p:cNvSpPr txBox="1"/>
          <p:nvPr/>
        </p:nvSpPr>
        <p:spPr>
          <a:xfrm>
            <a:off x="2972823" y="1553642"/>
            <a:ext cx="4004082" cy="310341"/>
          </a:xfrm>
          <a:prstGeom prst="rect">
            <a:avLst/>
          </a:prstGeom>
          <a:noFill/>
        </p:spPr>
        <p:txBody>
          <a:bodyPr wrap="square" rtlCol="0">
            <a:spAutoFit/>
          </a:bodyPr>
          <a:lstStyle/>
          <a:p>
            <a:pPr algn="ctr">
              <a:lnSpc>
                <a:spcPts val="1700"/>
              </a:lnSpc>
            </a:pPr>
            <a:r>
              <a:rPr lang="en-US" i="1" dirty="0" smtClean="0"/>
              <a:t>Initial Support for the Clean Water Rule</a:t>
            </a:r>
          </a:p>
        </p:txBody>
      </p:sp>
      <p:sp>
        <p:nvSpPr>
          <p:cNvPr id="21" name="TextBox 20"/>
          <p:cNvSpPr txBox="1"/>
          <p:nvPr/>
        </p:nvSpPr>
        <p:spPr>
          <a:xfrm>
            <a:off x="1732471" y="5987140"/>
            <a:ext cx="671979" cy="271869"/>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Favor</a:t>
            </a:r>
            <a:endParaRPr lang="en-US" sz="1400" b="1" dirty="0">
              <a:latin typeface="Arial" pitchFamily="34" charset="0"/>
              <a:cs typeface="Arial" pitchFamily="34" charset="0"/>
            </a:endParaRPr>
          </a:p>
        </p:txBody>
      </p:sp>
      <p:sp>
        <p:nvSpPr>
          <p:cNvPr id="22" name="TextBox 21"/>
          <p:cNvSpPr txBox="1"/>
          <p:nvPr/>
        </p:nvSpPr>
        <p:spPr>
          <a:xfrm>
            <a:off x="2852035" y="5987140"/>
            <a:ext cx="849913" cy="271869"/>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Oppose</a:t>
            </a:r>
            <a:endParaRPr lang="en-US" sz="1400" b="1" dirty="0">
              <a:latin typeface="Arial" pitchFamily="34" charset="0"/>
              <a:cs typeface="Arial" pitchFamily="34" charset="0"/>
            </a:endParaRPr>
          </a:p>
        </p:txBody>
      </p:sp>
      <p:sp>
        <p:nvSpPr>
          <p:cNvPr id="23" name="TextBox 22"/>
          <p:cNvSpPr txBox="1"/>
          <p:nvPr/>
        </p:nvSpPr>
        <p:spPr>
          <a:xfrm>
            <a:off x="3767264" y="5987140"/>
            <a:ext cx="1444627" cy="451406"/>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Don’t know</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 enough to say</a:t>
            </a:r>
            <a:endParaRPr lang="en-US" sz="1400" b="1" dirty="0">
              <a:latin typeface="Arial" pitchFamily="34" charset="0"/>
              <a:cs typeface="Arial" pitchFamily="34" charset="0"/>
            </a:endParaRPr>
          </a:p>
        </p:txBody>
      </p:sp>
      <p:sp>
        <p:nvSpPr>
          <p:cNvPr id="24" name="TextBox 23"/>
          <p:cNvSpPr txBox="1"/>
          <p:nvPr/>
        </p:nvSpPr>
        <p:spPr>
          <a:xfrm>
            <a:off x="1860711" y="4270940"/>
            <a:ext cx="543739" cy="307777"/>
          </a:xfrm>
          <a:prstGeom prst="rect">
            <a:avLst/>
          </a:prstGeom>
          <a:noFill/>
        </p:spPr>
        <p:txBody>
          <a:bodyPr wrap="none" rtlCol="0">
            <a:spAutoFit/>
          </a:bodyPr>
          <a:lstStyle/>
          <a:p>
            <a:pPr algn="ctr"/>
            <a:r>
              <a:rPr lang="en-US" sz="1400" b="1" dirty="0">
                <a:latin typeface="Arial" pitchFamily="34" charset="0"/>
                <a:cs typeface="Arial" pitchFamily="34" charset="0"/>
              </a:rPr>
              <a:t>3</a:t>
            </a:r>
            <a:r>
              <a:rPr lang="en-US" sz="1400" b="1" dirty="0" smtClean="0">
                <a:latin typeface="Arial" pitchFamily="34" charset="0"/>
                <a:cs typeface="Arial" pitchFamily="34" charset="0"/>
              </a:rPr>
              <a:t>2%</a:t>
            </a:r>
            <a:endParaRPr lang="en-US" sz="1400" b="1" dirty="0">
              <a:latin typeface="Arial" pitchFamily="34" charset="0"/>
              <a:cs typeface="Arial" pitchFamily="34" charset="0"/>
            </a:endParaRPr>
          </a:p>
        </p:txBody>
      </p:sp>
      <p:sp>
        <p:nvSpPr>
          <p:cNvPr id="14" name="TextBox 13"/>
          <p:cNvSpPr txBox="1"/>
          <p:nvPr/>
        </p:nvSpPr>
        <p:spPr>
          <a:xfrm>
            <a:off x="5318365" y="4074221"/>
            <a:ext cx="1112805" cy="861774"/>
          </a:xfrm>
          <a:prstGeom prst="rect">
            <a:avLst/>
          </a:prstGeom>
          <a:noFill/>
        </p:spPr>
        <p:txBody>
          <a:bodyPr wrap="none" rtlCol="0">
            <a:spAutoFit/>
          </a:bodyPr>
          <a:lstStyle/>
          <a:p>
            <a:pP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Democrats</a:t>
            </a:r>
          </a:p>
          <a:p>
            <a:pP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Independents</a:t>
            </a:r>
          </a:p>
          <a:p>
            <a:pP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Republicans</a:t>
            </a:r>
          </a:p>
        </p:txBody>
      </p:sp>
      <p:sp>
        <p:nvSpPr>
          <p:cNvPr id="25" name="TextBox 24"/>
          <p:cNvSpPr txBox="1"/>
          <p:nvPr/>
        </p:nvSpPr>
        <p:spPr>
          <a:xfrm>
            <a:off x="6803672" y="3766444"/>
            <a:ext cx="577401" cy="1323439"/>
          </a:xfrm>
          <a:prstGeom prst="rect">
            <a:avLst/>
          </a:prstGeom>
          <a:noFill/>
        </p:spPr>
        <p:txBody>
          <a:bodyPr wrap="none" rtlCol="0">
            <a:spAutoFit/>
          </a:bodyPr>
          <a:lstStyle/>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Favor</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44%</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33%</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17%</a:t>
            </a:r>
            <a:br>
              <a:rPr lang="en-US" sz="1200" dirty="0" smtClean="0">
                <a:solidFill>
                  <a:schemeClr val="tx1">
                    <a:lumMod val="65000"/>
                    <a:lumOff val="35000"/>
                  </a:schemeClr>
                </a:solidFill>
                <a:latin typeface="Arial" pitchFamily="34" charset="0"/>
                <a:cs typeface="Arial" pitchFamily="34" charset="0"/>
              </a:rPr>
            </a:br>
            <a:endParaRPr lang="en-US" sz="1200" dirty="0">
              <a:solidFill>
                <a:schemeClr val="tx1">
                  <a:lumMod val="65000"/>
                  <a:lumOff val="35000"/>
                </a:schemeClr>
              </a:solidFill>
              <a:latin typeface="Arial" pitchFamily="34" charset="0"/>
              <a:cs typeface="Arial" pitchFamily="34" charset="0"/>
            </a:endParaRPr>
          </a:p>
        </p:txBody>
      </p:sp>
      <p:sp>
        <p:nvSpPr>
          <p:cNvPr id="30" name="TextBox 29"/>
          <p:cNvSpPr txBox="1"/>
          <p:nvPr/>
        </p:nvSpPr>
        <p:spPr>
          <a:xfrm>
            <a:off x="1663544" y="5214254"/>
            <a:ext cx="809837" cy="630942"/>
          </a:xfrm>
          <a:prstGeom prst="rect">
            <a:avLst/>
          </a:prstGeom>
          <a:noFill/>
        </p:spPr>
        <p:txBody>
          <a:bodyPr wrap="none" rtlCol="0">
            <a:spAutoFit/>
          </a:bodyPr>
          <a:lstStyle/>
          <a:p>
            <a:pPr algn="ctr">
              <a:lnSpc>
                <a:spcPts val="1400"/>
              </a:lnSpc>
            </a:pPr>
            <a:r>
              <a:rPr lang="en-US" sz="1200" b="1" dirty="0" smtClean="0">
                <a:solidFill>
                  <a:schemeClr val="bg1"/>
                </a:solidFill>
                <a:latin typeface="Arial" pitchFamily="34" charset="0"/>
                <a:cs typeface="Arial" pitchFamily="34" charset="0"/>
              </a:rPr>
              <a:t>Strongly</a:t>
            </a:r>
            <a:br>
              <a:rPr lang="en-US" sz="1200" b="1" dirty="0" smtClean="0">
                <a:solidFill>
                  <a:schemeClr val="bg1"/>
                </a:solidFill>
                <a:latin typeface="Arial" pitchFamily="34" charset="0"/>
                <a:cs typeface="Arial" pitchFamily="34" charset="0"/>
              </a:rPr>
            </a:br>
            <a:r>
              <a:rPr lang="en-US" sz="1200" b="1" dirty="0" smtClean="0">
                <a:solidFill>
                  <a:schemeClr val="bg1"/>
                </a:solidFill>
                <a:latin typeface="Arial" pitchFamily="34" charset="0"/>
                <a:cs typeface="Arial" pitchFamily="34" charset="0"/>
              </a:rPr>
              <a:t>favor</a:t>
            </a:r>
          </a:p>
          <a:p>
            <a:pPr algn="ctr">
              <a:lnSpc>
                <a:spcPts val="1400"/>
              </a:lnSpc>
            </a:pPr>
            <a:r>
              <a:rPr lang="en-US" sz="1200" b="1" dirty="0" smtClean="0">
                <a:solidFill>
                  <a:schemeClr val="bg1"/>
                </a:solidFill>
                <a:latin typeface="Arial" pitchFamily="34" charset="0"/>
                <a:cs typeface="Arial" pitchFamily="34" charset="0"/>
              </a:rPr>
              <a:t>21%</a:t>
            </a:r>
            <a:endParaRPr lang="en-US" sz="1200" b="1" dirty="0">
              <a:solidFill>
                <a:schemeClr val="bg1"/>
              </a:solidFill>
              <a:latin typeface="Arial" pitchFamily="34" charset="0"/>
              <a:cs typeface="Arial" pitchFamily="34" charset="0"/>
            </a:endParaRPr>
          </a:p>
        </p:txBody>
      </p:sp>
      <p:sp>
        <p:nvSpPr>
          <p:cNvPr id="31" name="TextBox 30"/>
          <p:cNvSpPr txBox="1"/>
          <p:nvPr/>
        </p:nvSpPr>
        <p:spPr>
          <a:xfrm>
            <a:off x="7385695" y="3766444"/>
            <a:ext cx="721672" cy="1323439"/>
          </a:xfrm>
          <a:prstGeom prst="rect">
            <a:avLst/>
          </a:prstGeom>
          <a:noFill/>
        </p:spPr>
        <p:txBody>
          <a:bodyPr wrap="none" rtlCol="0">
            <a:spAutoFit/>
          </a:bodyPr>
          <a:lstStyle/>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Oppose</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1%</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10%</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16%</a:t>
            </a:r>
            <a:br>
              <a:rPr lang="en-US" sz="1200" dirty="0" smtClean="0">
                <a:solidFill>
                  <a:schemeClr val="tx1">
                    <a:lumMod val="65000"/>
                    <a:lumOff val="35000"/>
                  </a:schemeClr>
                </a:solidFill>
                <a:latin typeface="Arial" pitchFamily="34" charset="0"/>
                <a:cs typeface="Arial" pitchFamily="34" charset="0"/>
              </a:rPr>
            </a:br>
            <a:endParaRPr lang="en-US" sz="1200" dirty="0">
              <a:solidFill>
                <a:schemeClr val="tx1">
                  <a:lumMod val="65000"/>
                  <a:lumOff val="35000"/>
                </a:schemeClr>
              </a:solidFill>
              <a:latin typeface="Arial" pitchFamily="34" charset="0"/>
              <a:cs typeface="Arial" pitchFamily="34" charset="0"/>
            </a:endParaRPr>
          </a:p>
        </p:txBody>
      </p:sp>
      <p:sp>
        <p:nvSpPr>
          <p:cNvPr id="32" name="TextBox 31"/>
          <p:cNvSpPr txBox="1"/>
          <p:nvPr/>
        </p:nvSpPr>
        <p:spPr>
          <a:xfrm>
            <a:off x="8025411" y="3612556"/>
            <a:ext cx="950901" cy="1477328"/>
          </a:xfrm>
          <a:prstGeom prst="rect">
            <a:avLst/>
          </a:prstGeom>
          <a:noFill/>
        </p:spPr>
        <p:txBody>
          <a:bodyPr wrap="none" rtlCol="0">
            <a:spAutoFit/>
          </a:bodyPr>
          <a:lstStyle/>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DK enough</a:t>
            </a:r>
            <a:br>
              <a:rPr lang="en-US" sz="1200" dirty="0" smtClean="0">
                <a:solidFill>
                  <a:schemeClr val="tx1">
                    <a:lumMod val="65000"/>
                    <a:lumOff val="35000"/>
                  </a:schemeClr>
                </a:solidFill>
                <a:latin typeface="Arial" pitchFamily="34" charset="0"/>
                <a:cs typeface="Arial" pitchFamily="34" charset="0"/>
              </a:rPr>
            </a:br>
            <a:r>
              <a:rPr lang="en-US" sz="1200" dirty="0" smtClean="0">
                <a:solidFill>
                  <a:schemeClr val="tx1">
                    <a:lumMod val="65000"/>
                    <a:lumOff val="35000"/>
                  </a:schemeClr>
                </a:solidFill>
                <a:latin typeface="Arial" pitchFamily="34" charset="0"/>
                <a:cs typeface="Arial" pitchFamily="34" charset="0"/>
              </a:rPr>
              <a:t>to say</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55%</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57%</a:t>
            </a:r>
          </a:p>
          <a:p>
            <a:pPr algn="ctr">
              <a:lnSpc>
                <a:spcPts val="1200"/>
              </a:lnSpc>
              <a:spcBef>
                <a:spcPts val="1200"/>
              </a:spcBef>
            </a:pPr>
            <a:r>
              <a:rPr lang="en-US" sz="1200" dirty="0" smtClean="0">
                <a:solidFill>
                  <a:schemeClr val="tx1">
                    <a:lumMod val="65000"/>
                    <a:lumOff val="35000"/>
                  </a:schemeClr>
                </a:solidFill>
                <a:latin typeface="Arial" pitchFamily="34" charset="0"/>
                <a:cs typeface="Arial" pitchFamily="34" charset="0"/>
              </a:rPr>
              <a:t>67%</a:t>
            </a:r>
            <a:br>
              <a:rPr lang="en-US" sz="1200" dirty="0" smtClean="0">
                <a:solidFill>
                  <a:schemeClr val="tx1">
                    <a:lumMod val="65000"/>
                    <a:lumOff val="35000"/>
                  </a:schemeClr>
                </a:solidFill>
                <a:latin typeface="Arial" pitchFamily="34" charset="0"/>
                <a:cs typeface="Arial" pitchFamily="34" charset="0"/>
              </a:rPr>
            </a:br>
            <a:endParaRPr lang="en-US" sz="1200" dirty="0">
              <a:solidFill>
                <a:schemeClr val="tx1">
                  <a:lumMod val="65000"/>
                  <a:lumOff val="35000"/>
                </a:schemeClr>
              </a:solidFill>
              <a:latin typeface="Arial" pitchFamily="34" charset="0"/>
              <a:cs typeface="Arial" pitchFamily="34" charset="0"/>
            </a:endParaRPr>
          </a:p>
        </p:txBody>
      </p:sp>
      <p:sp>
        <p:nvSpPr>
          <p:cNvPr id="3" name="Rectangle 2"/>
          <p:cNvSpPr/>
          <p:nvPr/>
        </p:nvSpPr>
        <p:spPr>
          <a:xfrm>
            <a:off x="5253049" y="3454891"/>
            <a:ext cx="3825635" cy="1634993"/>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46064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100462"/>
            <a:ext cx="7259507" cy="1143000"/>
          </a:xfrm>
        </p:spPr>
        <p:txBody>
          <a:bodyPr>
            <a:normAutofit/>
          </a:bodyPr>
          <a:lstStyle/>
          <a:p>
            <a:pPr algn="just"/>
            <a:r>
              <a:rPr lang="en-US" dirty="0" smtClean="0"/>
              <a:t>Voters </a:t>
            </a:r>
            <a:r>
              <a:rPr lang="en-US" dirty="0"/>
              <a:t>overwhelmingly are supportive of the Clean Water Rule when </a:t>
            </a:r>
            <a:r>
              <a:rPr lang="en-US" dirty="0" smtClean="0"/>
              <a:t>given a basic description of it.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05296440"/>
              </p:ext>
            </p:extLst>
          </p:nvPr>
        </p:nvGraphicFramePr>
        <p:xfrm>
          <a:off x="1095722" y="1909961"/>
          <a:ext cx="3585136"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7</a:t>
            </a:fld>
            <a:endParaRPr lang="en-US" dirty="0"/>
          </a:p>
        </p:txBody>
      </p:sp>
      <p:sp>
        <p:nvSpPr>
          <p:cNvPr id="10" name="TextBox 9"/>
          <p:cNvSpPr txBox="1"/>
          <p:nvPr/>
        </p:nvSpPr>
        <p:spPr>
          <a:xfrm>
            <a:off x="1473271" y="4845631"/>
            <a:ext cx="809837" cy="707886"/>
          </a:xfrm>
          <a:prstGeom prst="rect">
            <a:avLst/>
          </a:prstGeom>
          <a:noFill/>
        </p:spPr>
        <p:txBody>
          <a:bodyPr wrap="none" rtlCol="0">
            <a:spAutoFit/>
          </a:bodyPr>
          <a:lstStyle/>
          <a:p>
            <a:pPr algn="ctr">
              <a:lnSpc>
                <a:spcPts val="1400"/>
              </a:lnSpc>
              <a:spcBef>
                <a:spcPts val="600"/>
              </a:spcBef>
            </a:pPr>
            <a:r>
              <a:rPr lang="en-US" sz="1200" b="1" dirty="0" smtClean="0">
                <a:solidFill>
                  <a:schemeClr val="bg1"/>
                </a:solidFill>
                <a:latin typeface="Arial" pitchFamily="34" charset="0"/>
                <a:cs typeface="Arial" pitchFamily="34" charset="0"/>
              </a:rPr>
              <a:t>Strongly</a:t>
            </a:r>
            <a:br>
              <a:rPr lang="en-US" sz="1200" b="1" dirty="0" smtClean="0">
                <a:solidFill>
                  <a:schemeClr val="bg1"/>
                </a:solidFill>
                <a:latin typeface="Arial" pitchFamily="34" charset="0"/>
                <a:cs typeface="Arial" pitchFamily="34" charset="0"/>
              </a:rPr>
            </a:br>
            <a:r>
              <a:rPr lang="en-US" sz="1200" b="1" dirty="0" smtClean="0">
                <a:solidFill>
                  <a:schemeClr val="bg1"/>
                </a:solidFill>
                <a:latin typeface="Arial" pitchFamily="34" charset="0"/>
                <a:cs typeface="Arial" pitchFamily="34" charset="0"/>
              </a:rPr>
              <a:t>favor</a:t>
            </a:r>
          </a:p>
          <a:p>
            <a:pPr algn="ctr">
              <a:lnSpc>
                <a:spcPts val="1400"/>
              </a:lnSpc>
              <a:spcBef>
                <a:spcPts val="600"/>
              </a:spcBef>
            </a:pPr>
            <a:r>
              <a:rPr lang="en-US" sz="1200" b="1" dirty="0" smtClean="0">
                <a:solidFill>
                  <a:schemeClr val="bg1"/>
                </a:solidFill>
                <a:latin typeface="Arial" pitchFamily="34" charset="0"/>
                <a:cs typeface="Arial" pitchFamily="34" charset="0"/>
              </a:rPr>
              <a:t>50%</a:t>
            </a:r>
            <a:endParaRPr lang="en-US" sz="1200" b="1" dirty="0">
              <a:solidFill>
                <a:schemeClr val="bg1"/>
              </a:solidFill>
              <a:latin typeface="Arial" pitchFamily="34" charset="0"/>
              <a:cs typeface="Arial" pitchFamily="34" charset="0"/>
            </a:endParaRPr>
          </a:p>
        </p:txBody>
      </p:sp>
      <p:sp>
        <p:nvSpPr>
          <p:cNvPr id="11" name="TextBox 10"/>
          <p:cNvSpPr txBox="1"/>
          <p:nvPr/>
        </p:nvSpPr>
        <p:spPr>
          <a:xfrm>
            <a:off x="1693407" y="2612572"/>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80%</a:t>
            </a:r>
            <a:endParaRPr lang="en-US" sz="1400" b="1" dirty="0">
              <a:latin typeface="Arial" pitchFamily="34" charset="0"/>
              <a:cs typeface="Arial" pitchFamily="34" charset="0"/>
            </a:endParaRPr>
          </a:p>
        </p:txBody>
      </p:sp>
      <p:cxnSp>
        <p:nvCxnSpPr>
          <p:cNvPr id="15" name="Straight Connector 14"/>
          <p:cNvCxnSpPr/>
          <p:nvPr/>
        </p:nvCxnSpPr>
        <p:spPr>
          <a:xfrm>
            <a:off x="4591890" y="2543579"/>
            <a:ext cx="0" cy="388987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506843" y="6210221"/>
            <a:ext cx="671979" cy="271869"/>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Favor</a:t>
            </a:r>
            <a:endParaRPr lang="en-US" sz="1400" b="1" dirty="0">
              <a:latin typeface="Arial" pitchFamily="34" charset="0"/>
              <a:cs typeface="Arial" pitchFamily="34" charset="0"/>
            </a:endParaRPr>
          </a:p>
        </p:txBody>
      </p:sp>
      <p:sp>
        <p:nvSpPr>
          <p:cNvPr id="22" name="TextBox 21"/>
          <p:cNvSpPr txBox="1"/>
          <p:nvPr/>
        </p:nvSpPr>
        <p:spPr>
          <a:xfrm>
            <a:off x="2391198" y="6210221"/>
            <a:ext cx="849913" cy="271869"/>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Oppose</a:t>
            </a:r>
            <a:endParaRPr lang="en-US" sz="1400" b="1" dirty="0">
              <a:latin typeface="Arial" pitchFamily="34" charset="0"/>
              <a:cs typeface="Arial" pitchFamily="34" charset="0"/>
            </a:endParaRPr>
          </a:p>
        </p:txBody>
      </p:sp>
      <p:sp>
        <p:nvSpPr>
          <p:cNvPr id="23" name="TextBox 22"/>
          <p:cNvSpPr txBox="1"/>
          <p:nvPr/>
        </p:nvSpPr>
        <p:spPr>
          <a:xfrm>
            <a:off x="3405766" y="6210221"/>
            <a:ext cx="910827" cy="271869"/>
          </a:xfrm>
          <a:prstGeom prst="rect">
            <a:avLst/>
          </a:prstGeom>
          <a:noFill/>
        </p:spPr>
        <p:txBody>
          <a:bodyPr wrap="none" rtlCol="0">
            <a:spAutoFit/>
          </a:bodyPr>
          <a:lstStyle/>
          <a:p>
            <a:pPr algn="ctr">
              <a:lnSpc>
                <a:spcPts val="1400"/>
              </a:lnSpc>
            </a:pPr>
            <a:r>
              <a:rPr lang="en-US" sz="1400" b="1" dirty="0" smtClean="0">
                <a:latin typeface="Arial" pitchFamily="34" charset="0"/>
                <a:cs typeface="Arial" pitchFamily="34" charset="0"/>
              </a:rPr>
              <a:t>Not sure</a:t>
            </a:r>
            <a:endParaRPr lang="en-US" sz="1400" b="1" dirty="0">
              <a:latin typeface="Arial" pitchFamily="34" charset="0"/>
              <a:cs typeface="Arial" pitchFamily="34" charset="0"/>
            </a:endParaRPr>
          </a:p>
        </p:txBody>
      </p:sp>
      <p:sp>
        <p:nvSpPr>
          <p:cNvPr id="3" name="TextBox 2"/>
          <p:cNvSpPr txBox="1"/>
          <p:nvPr/>
        </p:nvSpPr>
        <p:spPr>
          <a:xfrm>
            <a:off x="1335888" y="1067186"/>
            <a:ext cx="7492425" cy="1259319"/>
          </a:xfrm>
          <a:prstGeom prst="rect">
            <a:avLst/>
          </a:prstGeom>
          <a:noFill/>
        </p:spPr>
        <p:txBody>
          <a:bodyPr wrap="square" rtlCol="0">
            <a:spAutoFit/>
          </a:bodyPr>
          <a:lstStyle/>
          <a:p>
            <a:pPr algn="just">
              <a:lnSpc>
                <a:spcPts val="1700"/>
              </a:lnSpc>
              <a:spcBef>
                <a:spcPts val="600"/>
              </a:spcBef>
            </a:pPr>
            <a:r>
              <a:rPr lang="en-US" sz="1600" dirty="0" smtClean="0"/>
              <a:t>The </a:t>
            </a:r>
            <a:r>
              <a:rPr lang="en-US" sz="1600" dirty="0"/>
              <a:t>Clean Water Rule proposed by the EPA and Army Corps of Engineers clarifies which waters are and are not protected under the Clean Water Act. Specifically, the rule would restore pollution protections that used to exist for streams and wetlands that feed into bigger lakes and rivers and ultimately end up in our drinking water supply. </a:t>
            </a:r>
            <a:r>
              <a:rPr lang="en-US" sz="1600" dirty="0" smtClean="0"/>
              <a:t>  </a:t>
            </a:r>
            <a:endParaRPr lang="en-US" sz="1000" dirty="0" smtClean="0"/>
          </a:p>
          <a:p>
            <a:pPr>
              <a:lnSpc>
                <a:spcPts val="1700"/>
              </a:lnSpc>
              <a:spcBef>
                <a:spcPts val="600"/>
              </a:spcBef>
            </a:pPr>
            <a:r>
              <a:rPr lang="en-US" sz="1600" i="1" dirty="0" smtClean="0"/>
              <a:t>With this background in mind, do you favor or oppose the Clean Water Rule? </a:t>
            </a:r>
            <a:endParaRPr lang="en-US" sz="1600" i="1" dirty="0"/>
          </a:p>
        </p:txBody>
      </p:sp>
      <p:sp>
        <p:nvSpPr>
          <p:cNvPr id="30" name="TextBox 29"/>
          <p:cNvSpPr txBox="1"/>
          <p:nvPr/>
        </p:nvSpPr>
        <p:spPr>
          <a:xfrm>
            <a:off x="4798719" y="3128354"/>
            <a:ext cx="1628716" cy="3139321"/>
          </a:xfrm>
          <a:prstGeom prst="rect">
            <a:avLst/>
          </a:prstGeom>
          <a:noFill/>
        </p:spPr>
        <p:txBody>
          <a:bodyPr wrap="none" rtlCol="0">
            <a:spAutoFit/>
          </a:bodyPr>
          <a:lstStyle/>
          <a:p>
            <a:pPr>
              <a:spcBef>
                <a:spcPts val="1200"/>
              </a:spcBef>
            </a:pPr>
            <a:r>
              <a:rPr lang="en-US" sz="1400" dirty="0" smtClean="0">
                <a:latin typeface="Arial" pitchFamily="34" charset="0"/>
                <a:cs typeface="Arial" pitchFamily="34" charset="0"/>
              </a:rPr>
              <a:t>Democrats</a:t>
            </a:r>
            <a:br>
              <a:rPr lang="en-US" sz="1400" dirty="0" smtClean="0">
                <a:latin typeface="Arial" pitchFamily="34" charset="0"/>
                <a:cs typeface="Arial" pitchFamily="34" charset="0"/>
              </a:rPr>
            </a:br>
            <a:r>
              <a:rPr lang="en-US" sz="1400" dirty="0" smtClean="0">
                <a:latin typeface="Arial" pitchFamily="34" charset="0"/>
                <a:cs typeface="Arial" pitchFamily="34" charset="0"/>
              </a:rPr>
              <a:t>Independents</a:t>
            </a:r>
            <a:br>
              <a:rPr lang="en-US" sz="1400" dirty="0" smtClean="0">
                <a:latin typeface="Arial" pitchFamily="34" charset="0"/>
                <a:cs typeface="Arial" pitchFamily="34" charset="0"/>
              </a:rPr>
            </a:br>
            <a:r>
              <a:rPr lang="en-US" sz="1400" dirty="0" smtClean="0">
                <a:latin typeface="Arial" pitchFamily="34" charset="0"/>
                <a:cs typeface="Arial" pitchFamily="34" charset="0"/>
              </a:rPr>
              <a:t>Republicans</a:t>
            </a:r>
          </a:p>
          <a:p>
            <a:pPr>
              <a:spcBef>
                <a:spcPts val="1200"/>
              </a:spcBef>
            </a:pPr>
            <a:r>
              <a:rPr lang="en-US" sz="1400" dirty="0" smtClean="0">
                <a:latin typeface="Arial" pitchFamily="34" charset="0"/>
                <a:cs typeface="Arial" pitchFamily="34" charset="0"/>
              </a:rPr>
              <a:t>City</a:t>
            </a:r>
            <a:br>
              <a:rPr lang="en-US" sz="1400" dirty="0" smtClean="0">
                <a:latin typeface="Arial" pitchFamily="34" charset="0"/>
                <a:cs typeface="Arial" pitchFamily="34" charset="0"/>
              </a:rPr>
            </a:br>
            <a:r>
              <a:rPr lang="en-US" sz="1400" dirty="0" smtClean="0">
                <a:latin typeface="Arial" pitchFamily="34" charset="0"/>
                <a:cs typeface="Arial" pitchFamily="34" charset="0"/>
              </a:rPr>
              <a:t>Suburbs</a:t>
            </a:r>
            <a:br>
              <a:rPr lang="en-US" sz="1400" dirty="0" smtClean="0">
                <a:latin typeface="Arial" pitchFamily="34" charset="0"/>
                <a:cs typeface="Arial" pitchFamily="34" charset="0"/>
              </a:rPr>
            </a:br>
            <a:r>
              <a:rPr lang="en-US" sz="1400" dirty="0" smtClean="0">
                <a:latin typeface="Arial" pitchFamily="34" charset="0"/>
                <a:cs typeface="Arial" pitchFamily="34" charset="0"/>
              </a:rPr>
              <a:t>Small town</a:t>
            </a:r>
            <a:br>
              <a:rPr lang="en-US" sz="1400" dirty="0" smtClean="0">
                <a:latin typeface="Arial" pitchFamily="34" charset="0"/>
                <a:cs typeface="Arial" pitchFamily="34" charset="0"/>
              </a:rPr>
            </a:br>
            <a:r>
              <a:rPr lang="en-US" sz="1400" dirty="0" smtClean="0">
                <a:latin typeface="Arial" pitchFamily="34" charset="0"/>
                <a:cs typeface="Arial" pitchFamily="34" charset="0"/>
              </a:rPr>
              <a:t>Rural</a:t>
            </a:r>
          </a:p>
          <a:p>
            <a:pPr>
              <a:spcBef>
                <a:spcPts val="1200"/>
              </a:spcBef>
            </a:pPr>
            <a:r>
              <a:rPr lang="en-US" sz="1400" dirty="0" smtClean="0">
                <a:latin typeface="Arial" pitchFamily="34" charset="0"/>
                <a:cs typeface="Arial" pitchFamily="34" charset="0"/>
              </a:rPr>
              <a:t>Men</a:t>
            </a:r>
            <a:br>
              <a:rPr lang="en-US" sz="1400" dirty="0" smtClean="0">
                <a:latin typeface="Arial" pitchFamily="34" charset="0"/>
                <a:cs typeface="Arial" pitchFamily="34" charset="0"/>
              </a:rPr>
            </a:br>
            <a:r>
              <a:rPr lang="en-US" sz="1400" dirty="0" smtClean="0">
                <a:latin typeface="Arial" pitchFamily="34" charset="0"/>
                <a:cs typeface="Arial" pitchFamily="34" charset="0"/>
              </a:rPr>
              <a:t>Women</a:t>
            </a:r>
          </a:p>
          <a:p>
            <a:pPr>
              <a:spcBef>
                <a:spcPts val="1200"/>
              </a:spcBef>
            </a:pPr>
            <a:r>
              <a:rPr lang="en-US" sz="1400" dirty="0" smtClean="0">
                <a:latin typeface="Arial" pitchFamily="34" charset="0"/>
                <a:cs typeface="Arial" pitchFamily="34" charset="0"/>
              </a:rPr>
              <a:t>Whites</a:t>
            </a:r>
            <a:br>
              <a:rPr lang="en-US" sz="1400" dirty="0" smtClean="0">
                <a:latin typeface="Arial" pitchFamily="34" charset="0"/>
                <a:cs typeface="Arial" pitchFamily="34" charset="0"/>
              </a:rPr>
            </a:br>
            <a:r>
              <a:rPr lang="en-US" sz="1400" dirty="0" smtClean="0">
                <a:latin typeface="Arial" pitchFamily="34" charset="0"/>
                <a:cs typeface="Arial" pitchFamily="34" charset="0"/>
              </a:rPr>
              <a:t>African Americans</a:t>
            </a:r>
            <a:br>
              <a:rPr lang="en-US" sz="1400" dirty="0" smtClean="0">
                <a:latin typeface="Arial" pitchFamily="34" charset="0"/>
                <a:cs typeface="Arial" pitchFamily="34" charset="0"/>
              </a:rPr>
            </a:br>
            <a:r>
              <a:rPr lang="en-US" sz="1400" dirty="0" smtClean="0">
                <a:latin typeface="Arial" pitchFamily="34" charset="0"/>
                <a:cs typeface="Arial" pitchFamily="34" charset="0"/>
              </a:rPr>
              <a:t>Hispanics</a:t>
            </a:r>
          </a:p>
        </p:txBody>
      </p:sp>
      <p:sp>
        <p:nvSpPr>
          <p:cNvPr id="31" name="TextBox 30"/>
          <p:cNvSpPr txBox="1"/>
          <p:nvPr/>
        </p:nvSpPr>
        <p:spPr>
          <a:xfrm>
            <a:off x="6521138" y="2543579"/>
            <a:ext cx="622285" cy="3724096"/>
          </a:xfrm>
          <a:prstGeom prst="rect">
            <a:avLst/>
          </a:prstGeom>
          <a:noFill/>
        </p:spPr>
        <p:txBody>
          <a:bodyPr wrap="none" rtlCol="0">
            <a:spAutoFit/>
          </a:bodyPr>
          <a:lstStyle/>
          <a:p>
            <a:pPr algn="ctr">
              <a:spcBef>
                <a:spcPts val="1200"/>
              </a:spcBef>
            </a:pPr>
            <a:r>
              <a:rPr lang="en-US" sz="1400" b="1" dirty="0" smtClean="0">
                <a:latin typeface="Arial" pitchFamily="34" charset="0"/>
                <a:cs typeface="Arial" pitchFamily="34" charset="0"/>
              </a:rPr>
              <a:t>Total</a:t>
            </a:r>
            <a:br>
              <a:rPr lang="en-US" sz="1400" b="1" dirty="0" smtClean="0">
                <a:latin typeface="Arial" pitchFamily="34" charset="0"/>
                <a:cs typeface="Arial" pitchFamily="34" charset="0"/>
              </a:rPr>
            </a:br>
            <a:r>
              <a:rPr lang="en-US" sz="1400" b="1" dirty="0" smtClean="0">
                <a:latin typeface="Arial" pitchFamily="34" charset="0"/>
                <a:cs typeface="Arial" pitchFamily="34" charset="0"/>
              </a:rPr>
              <a:t>favor</a:t>
            </a:r>
          </a:p>
          <a:p>
            <a:pPr algn="ctr">
              <a:spcBef>
                <a:spcPts val="1200"/>
              </a:spcBef>
            </a:pPr>
            <a:r>
              <a:rPr lang="en-US" sz="1400" dirty="0" smtClean="0">
                <a:latin typeface="Arial" pitchFamily="34" charset="0"/>
                <a:cs typeface="Arial" pitchFamily="34" charset="0"/>
              </a:rPr>
              <a:t>94%</a:t>
            </a:r>
            <a:br>
              <a:rPr lang="en-US" sz="1400" dirty="0" smtClean="0">
                <a:latin typeface="Arial" pitchFamily="34" charset="0"/>
                <a:cs typeface="Arial" pitchFamily="34" charset="0"/>
              </a:rPr>
            </a:br>
            <a:r>
              <a:rPr lang="en-US" sz="1400" dirty="0" smtClean="0">
                <a:latin typeface="Arial" pitchFamily="34" charset="0"/>
                <a:cs typeface="Arial" pitchFamily="34" charset="0"/>
              </a:rPr>
              <a:t>75%</a:t>
            </a:r>
            <a:br>
              <a:rPr lang="en-US" sz="1400" dirty="0" smtClean="0">
                <a:latin typeface="Arial" pitchFamily="34" charset="0"/>
                <a:cs typeface="Arial" pitchFamily="34" charset="0"/>
              </a:rPr>
            </a:br>
            <a:r>
              <a:rPr lang="en-US" sz="1400" dirty="0" smtClean="0">
                <a:latin typeface="Arial" pitchFamily="34" charset="0"/>
                <a:cs typeface="Arial" pitchFamily="34" charset="0"/>
              </a:rPr>
              <a:t>68%</a:t>
            </a:r>
          </a:p>
          <a:p>
            <a:pPr algn="ctr">
              <a:spcBef>
                <a:spcPts val="1200"/>
              </a:spcBef>
            </a:pPr>
            <a:r>
              <a:rPr lang="en-US" sz="1400" dirty="0" smtClean="0">
                <a:latin typeface="Arial" pitchFamily="34" charset="0"/>
                <a:cs typeface="Arial" pitchFamily="34" charset="0"/>
              </a:rPr>
              <a:t>80%</a:t>
            </a:r>
            <a:br>
              <a:rPr lang="en-US" sz="1400" dirty="0" smtClean="0">
                <a:latin typeface="Arial" pitchFamily="34" charset="0"/>
                <a:cs typeface="Arial" pitchFamily="34" charset="0"/>
              </a:rPr>
            </a:br>
            <a:r>
              <a:rPr lang="en-US" sz="1400" dirty="0" smtClean="0">
                <a:latin typeface="Arial" pitchFamily="34" charset="0"/>
                <a:cs typeface="Arial" pitchFamily="34" charset="0"/>
              </a:rPr>
              <a:t>84%</a:t>
            </a:r>
            <a:br>
              <a:rPr lang="en-US" sz="1400" dirty="0" smtClean="0">
                <a:latin typeface="Arial" pitchFamily="34" charset="0"/>
                <a:cs typeface="Arial" pitchFamily="34" charset="0"/>
              </a:rPr>
            </a:br>
            <a:r>
              <a:rPr lang="en-US" sz="1400" dirty="0" smtClean="0">
                <a:latin typeface="Arial" pitchFamily="34" charset="0"/>
                <a:cs typeface="Arial" pitchFamily="34" charset="0"/>
              </a:rPr>
              <a:t>85%</a:t>
            </a:r>
            <a:br>
              <a:rPr lang="en-US" sz="1400" dirty="0" smtClean="0">
                <a:latin typeface="Arial" pitchFamily="34" charset="0"/>
                <a:cs typeface="Arial" pitchFamily="34" charset="0"/>
              </a:rPr>
            </a:br>
            <a:r>
              <a:rPr lang="en-US" sz="1400" dirty="0" smtClean="0">
                <a:latin typeface="Arial" pitchFamily="34" charset="0"/>
                <a:cs typeface="Arial" pitchFamily="34" charset="0"/>
              </a:rPr>
              <a:t>69%</a:t>
            </a:r>
          </a:p>
          <a:p>
            <a:pPr algn="ctr">
              <a:spcBef>
                <a:spcPts val="1200"/>
              </a:spcBef>
            </a:pPr>
            <a:r>
              <a:rPr lang="en-US" sz="1400" dirty="0" smtClean="0">
                <a:latin typeface="Arial" pitchFamily="34" charset="0"/>
                <a:cs typeface="Arial" pitchFamily="34" charset="0"/>
              </a:rPr>
              <a:t>77%</a:t>
            </a:r>
            <a:br>
              <a:rPr lang="en-US" sz="1400" dirty="0" smtClean="0">
                <a:latin typeface="Arial" pitchFamily="34" charset="0"/>
                <a:cs typeface="Arial" pitchFamily="34" charset="0"/>
              </a:rPr>
            </a:br>
            <a:r>
              <a:rPr lang="en-US" sz="1400" dirty="0" smtClean="0">
                <a:latin typeface="Arial" pitchFamily="34" charset="0"/>
                <a:cs typeface="Arial" pitchFamily="34" charset="0"/>
              </a:rPr>
              <a:t>82%</a:t>
            </a:r>
          </a:p>
          <a:p>
            <a:pPr algn="ctr">
              <a:spcBef>
                <a:spcPts val="1200"/>
              </a:spcBef>
            </a:pPr>
            <a:r>
              <a:rPr lang="en-US" sz="1400" dirty="0" smtClean="0">
                <a:latin typeface="Arial" pitchFamily="34" charset="0"/>
                <a:cs typeface="Arial" pitchFamily="34" charset="0"/>
              </a:rPr>
              <a:t>78%</a:t>
            </a:r>
            <a:br>
              <a:rPr lang="en-US" sz="1400" dirty="0" smtClean="0">
                <a:latin typeface="Arial" pitchFamily="34" charset="0"/>
                <a:cs typeface="Arial" pitchFamily="34" charset="0"/>
              </a:rPr>
            </a:br>
            <a:r>
              <a:rPr lang="en-US" sz="1400" dirty="0" smtClean="0">
                <a:latin typeface="Arial" pitchFamily="34" charset="0"/>
                <a:cs typeface="Arial" pitchFamily="34" charset="0"/>
              </a:rPr>
              <a:t>83%</a:t>
            </a:r>
            <a:br>
              <a:rPr lang="en-US" sz="1400" dirty="0" smtClean="0">
                <a:latin typeface="Arial" pitchFamily="34" charset="0"/>
                <a:cs typeface="Arial" pitchFamily="34" charset="0"/>
              </a:rPr>
            </a:br>
            <a:r>
              <a:rPr lang="en-US" sz="1400" dirty="0" smtClean="0">
                <a:latin typeface="Arial" pitchFamily="34" charset="0"/>
                <a:cs typeface="Arial" pitchFamily="34" charset="0"/>
              </a:rPr>
              <a:t>82%</a:t>
            </a:r>
          </a:p>
        </p:txBody>
      </p:sp>
      <p:sp>
        <p:nvSpPr>
          <p:cNvPr id="32" name="TextBox 31"/>
          <p:cNvSpPr txBox="1"/>
          <p:nvPr/>
        </p:nvSpPr>
        <p:spPr>
          <a:xfrm>
            <a:off x="7088920" y="2543579"/>
            <a:ext cx="910827" cy="3724096"/>
          </a:xfrm>
          <a:prstGeom prst="rect">
            <a:avLst/>
          </a:prstGeom>
          <a:noFill/>
        </p:spPr>
        <p:txBody>
          <a:bodyPr wrap="none" rtlCol="0">
            <a:spAutoFit/>
          </a:bodyPr>
          <a:lstStyle/>
          <a:p>
            <a:pPr algn="ctr">
              <a:spcBef>
                <a:spcPts val="1200"/>
              </a:spcBef>
            </a:pPr>
            <a:r>
              <a:rPr lang="en-US" sz="1400" b="1" i="1" dirty="0" smtClean="0">
                <a:latin typeface="Arial" pitchFamily="34" charset="0"/>
                <a:cs typeface="Arial" pitchFamily="34" charset="0"/>
              </a:rPr>
              <a:t>Strongly</a:t>
            </a:r>
            <a:br>
              <a:rPr lang="en-US" sz="1400" b="1" i="1" dirty="0" smtClean="0">
                <a:latin typeface="Arial" pitchFamily="34" charset="0"/>
                <a:cs typeface="Arial" pitchFamily="34" charset="0"/>
              </a:rPr>
            </a:br>
            <a:r>
              <a:rPr lang="en-US" sz="1400" b="1" i="1" dirty="0" smtClean="0">
                <a:latin typeface="Arial" pitchFamily="34" charset="0"/>
                <a:cs typeface="Arial" pitchFamily="34" charset="0"/>
              </a:rPr>
              <a:t>favor</a:t>
            </a:r>
          </a:p>
          <a:p>
            <a:pPr algn="ctr">
              <a:spcBef>
                <a:spcPts val="1200"/>
              </a:spcBef>
            </a:pPr>
            <a:r>
              <a:rPr lang="en-US" sz="1400" i="1" dirty="0" smtClean="0">
                <a:latin typeface="Arial" pitchFamily="34" charset="0"/>
                <a:cs typeface="Arial" pitchFamily="34" charset="0"/>
              </a:rPr>
              <a:t>65%</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49%</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34%</a:t>
            </a:r>
          </a:p>
          <a:p>
            <a:pPr algn="ctr">
              <a:spcBef>
                <a:spcPts val="1200"/>
              </a:spcBef>
            </a:pPr>
            <a:r>
              <a:rPr lang="en-US" sz="1400" i="1" dirty="0" smtClean="0">
                <a:latin typeface="Arial" pitchFamily="34" charset="0"/>
                <a:cs typeface="Arial" pitchFamily="34" charset="0"/>
              </a:rPr>
              <a:t>55%</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49%</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57%</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39%</a:t>
            </a:r>
          </a:p>
          <a:p>
            <a:pPr algn="ctr">
              <a:spcBef>
                <a:spcPts val="1200"/>
              </a:spcBef>
            </a:pPr>
            <a:r>
              <a:rPr lang="en-US" sz="1400" i="1" dirty="0" smtClean="0">
                <a:latin typeface="Arial" pitchFamily="34" charset="0"/>
                <a:cs typeface="Arial" pitchFamily="34" charset="0"/>
              </a:rPr>
              <a:t>45%</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54%</a:t>
            </a:r>
          </a:p>
          <a:p>
            <a:pPr algn="ctr">
              <a:spcBef>
                <a:spcPts val="1200"/>
              </a:spcBef>
            </a:pPr>
            <a:r>
              <a:rPr lang="en-US" sz="1400" i="1" dirty="0" smtClean="0">
                <a:latin typeface="Arial" pitchFamily="34" charset="0"/>
                <a:cs typeface="Arial" pitchFamily="34" charset="0"/>
              </a:rPr>
              <a:t>48%</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56%</a:t>
            </a:r>
            <a:br>
              <a:rPr lang="en-US" sz="1400" i="1" dirty="0" smtClean="0">
                <a:latin typeface="Arial" pitchFamily="34" charset="0"/>
                <a:cs typeface="Arial" pitchFamily="34" charset="0"/>
              </a:rPr>
            </a:br>
            <a:r>
              <a:rPr lang="en-US" sz="1400" i="1" dirty="0" smtClean="0">
                <a:latin typeface="Arial" pitchFamily="34" charset="0"/>
                <a:cs typeface="Arial" pitchFamily="34" charset="0"/>
              </a:rPr>
              <a:t>53%</a:t>
            </a:r>
          </a:p>
        </p:txBody>
      </p:sp>
      <p:sp>
        <p:nvSpPr>
          <p:cNvPr id="33" name="TextBox 32"/>
          <p:cNvSpPr txBox="1"/>
          <p:nvPr/>
        </p:nvSpPr>
        <p:spPr>
          <a:xfrm>
            <a:off x="7982409" y="2759022"/>
            <a:ext cx="849913" cy="3508653"/>
          </a:xfrm>
          <a:prstGeom prst="rect">
            <a:avLst/>
          </a:prstGeom>
          <a:noFill/>
        </p:spPr>
        <p:txBody>
          <a:bodyPr wrap="none" rtlCol="0">
            <a:spAutoFit/>
          </a:bodyPr>
          <a:lstStyle/>
          <a:p>
            <a:pPr algn="ctr">
              <a:spcBef>
                <a:spcPts val="1200"/>
              </a:spcBef>
            </a:pPr>
            <a:r>
              <a:rPr lang="en-US" sz="1400" b="1" dirty="0" smtClean="0">
                <a:latin typeface="Arial" pitchFamily="34" charset="0"/>
                <a:cs typeface="Arial" pitchFamily="34" charset="0"/>
              </a:rPr>
              <a:t>Oppose</a:t>
            </a:r>
          </a:p>
          <a:p>
            <a:pPr algn="ctr">
              <a:spcBef>
                <a:spcPts val="1200"/>
              </a:spcBef>
            </a:pPr>
            <a:r>
              <a:rPr lang="en-US" sz="1400" dirty="0" smtClean="0">
                <a:latin typeface="Arial" pitchFamily="34" charset="0"/>
                <a:cs typeface="Arial" pitchFamily="34" charset="0"/>
              </a:rPr>
              <a:t>4%</a:t>
            </a:r>
            <a:br>
              <a:rPr lang="en-US" sz="1400" dirty="0" smtClean="0">
                <a:latin typeface="Arial" pitchFamily="34" charset="0"/>
                <a:cs typeface="Arial" pitchFamily="34" charset="0"/>
              </a:rPr>
            </a:br>
            <a:r>
              <a:rPr lang="en-US" sz="1400" dirty="0" smtClean="0">
                <a:latin typeface="Arial" pitchFamily="34" charset="0"/>
                <a:cs typeface="Arial" pitchFamily="34" charset="0"/>
              </a:rPr>
              <a:t>15%</a:t>
            </a:r>
            <a:br>
              <a:rPr lang="en-US" sz="1400" dirty="0" smtClean="0">
                <a:latin typeface="Arial" pitchFamily="34" charset="0"/>
                <a:cs typeface="Arial" pitchFamily="34" charset="0"/>
              </a:rPr>
            </a:br>
            <a:r>
              <a:rPr lang="en-US" sz="1400" dirty="0" smtClean="0">
                <a:latin typeface="Arial" pitchFamily="34" charset="0"/>
                <a:cs typeface="Arial" pitchFamily="34" charset="0"/>
              </a:rPr>
              <a:t>24%</a:t>
            </a:r>
          </a:p>
          <a:p>
            <a:pPr algn="ctr">
              <a:spcBef>
                <a:spcPts val="1200"/>
              </a:spcBef>
            </a:pPr>
            <a:r>
              <a:rPr lang="en-US" sz="1400" dirty="0" smtClean="0">
                <a:latin typeface="Arial" pitchFamily="34" charset="0"/>
                <a:cs typeface="Arial" pitchFamily="34" charset="0"/>
              </a:rPr>
              <a:t>14%</a:t>
            </a:r>
            <a:br>
              <a:rPr lang="en-US" sz="1400" dirty="0" smtClean="0">
                <a:latin typeface="Arial" pitchFamily="34" charset="0"/>
                <a:cs typeface="Arial" pitchFamily="34" charset="0"/>
              </a:rPr>
            </a:br>
            <a:r>
              <a:rPr lang="en-US" sz="1400" dirty="0" smtClean="0">
                <a:latin typeface="Arial" pitchFamily="34" charset="0"/>
                <a:cs typeface="Arial" pitchFamily="34" charset="0"/>
              </a:rPr>
              <a:t>12%</a:t>
            </a:r>
            <a:br>
              <a:rPr lang="en-US" sz="1400" dirty="0" smtClean="0">
                <a:latin typeface="Arial" pitchFamily="34" charset="0"/>
                <a:cs typeface="Arial" pitchFamily="34" charset="0"/>
              </a:rPr>
            </a:br>
            <a:r>
              <a:rPr lang="en-US" sz="1400" dirty="0" smtClean="0">
                <a:latin typeface="Arial" pitchFamily="34" charset="0"/>
                <a:cs typeface="Arial" pitchFamily="34" charset="0"/>
              </a:rPr>
              <a:t>10%</a:t>
            </a:r>
            <a:br>
              <a:rPr lang="en-US" sz="1400" dirty="0" smtClean="0">
                <a:latin typeface="Arial" pitchFamily="34" charset="0"/>
                <a:cs typeface="Arial" pitchFamily="34" charset="0"/>
              </a:rPr>
            </a:br>
            <a:r>
              <a:rPr lang="en-US" sz="1400" dirty="0" smtClean="0">
                <a:latin typeface="Arial" pitchFamily="34" charset="0"/>
                <a:cs typeface="Arial" pitchFamily="34" charset="0"/>
              </a:rPr>
              <a:t>23%</a:t>
            </a:r>
          </a:p>
          <a:p>
            <a:pPr algn="ctr">
              <a:spcBef>
                <a:spcPts val="1200"/>
              </a:spcBef>
            </a:pPr>
            <a:r>
              <a:rPr lang="en-US" sz="1400" dirty="0" smtClean="0">
                <a:latin typeface="Arial" pitchFamily="34" charset="0"/>
                <a:cs typeface="Arial" pitchFamily="34" charset="0"/>
              </a:rPr>
              <a:t>18%</a:t>
            </a:r>
            <a:br>
              <a:rPr lang="en-US" sz="1400" dirty="0" smtClean="0">
                <a:latin typeface="Arial" pitchFamily="34" charset="0"/>
                <a:cs typeface="Arial" pitchFamily="34" charset="0"/>
              </a:rPr>
            </a:br>
            <a:r>
              <a:rPr lang="en-US" sz="1400" dirty="0" smtClean="0">
                <a:latin typeface="Arial" pitchFamily="34" charset="0"/>
                <a:cs typeface="Arial" pitchFamily="34" charset="0"/>
              </a:rPr>
              <a:t>11%</a:t>
            </a:r>
          </a:p>
          <a:p>
            <a:pPr algn="ctr">
              <a:spcBef>
                <a:spcPts val="1200"/>
              </a:spcBef>
            </a:pPr>
            <a:r>
              <a:rPr lang="en-US" sz="1400" dirty="0" smtClean="0">
                <a:latin typeface="Arial" pitchFamily="34" charset="0"/>
                <a:cs typeface="Arial" pitchFamily="34" charset="0"/>
              </a:rPr>
              <a:t>15%</a:t>
            </a:r>
            <a:br>
              <a:rPr lang="en-US" sz="1400" dirty="0" smtClean="0">
                <a:latin typeface="Arial" pitchFamily="34" charset="0"/>
                <a:cs typeface="Arial" pitchFamily="34" charset="0"/>
              </a:rPr>
            </a:br>
            <a:r>
              <a:rPr lang="en-US" sz="1400" dirty="0" smtClean="0">
                <a:latin typeface="Arial" pitchFamily="34" charset="0"/>
                <a:cs typeface="Arial" pitchFamily="34" charset="0"/>
              </a:rPr>
              <a:t>14%</a:t>
            </a:r>
            <a:br>
              <a:rPr lang="en-US" sz="1400" dirty="0" smtClean="0">
                <a:latin typeface="Arial" pitchFamily="34" charset="0"/>
                <a:cs typeface="Arial" pitchFamily="34" charset="0"/>
              </a:rPr>
            </a:br>
            <a:r>
              <a:rPr lang="en-US" sz="1400" dirty="0" smtClean="0">
                <a:latin typeface="Arial" pitchFamily="34" charset="0"/>
                <a:cs typeface="Arial" pitchFamily="34" charset="0"/>
              </a:rPr>
              <a:t>9%</a:t>
            </a:r>
          </a:p>
        </p:txBody>
      </p:sp>
    </p:spTree>
    <p:extLst>
      <p:ext uri="{BB962C8B-B14F-4D97-AF65-F5344CB8AC3E}">
        <p14:creationId xmlns:p14="http://schemas.microsoft.com/office/powerpoint/2010/main" val="914083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665" y="372609"/>
            <a:ext cx="7509878" cy="1143000"/>
          </a:xfrm>
        </p:spPr>
        <p:txBody>
          <a:bodyPr>
            <a:noAutofit/>
          </a:bodyPr>
          <a:lstStyle/>
          <a:p>
            <a:pPr algn="just"/>
            <a:r>
              <a:rPr lang="en-US" dirty="0"/>
              <a:t>Voters </a:t>
            </a:r>
            <a:r>
              <a:rPr lang="en-US" dirty="0" smtClean="0"/>
              <a:t>have greater trust in the Army Corps and the EPA than in Congress </a:t>
            </a:r>
            <a:r>
              <a:rPr lang="en-US" dirty="0"/>
              <a:t>to make the right decision on </a:t>
            </a:r>
            <a:r>
              <a:rPr lang="en-US" dirty="0" smtClean="0"/>
              <a:t>protecting the </a:t>
            </a:r>
            <a:r>
              <a:rPr lang="en-US" dirty="0"/>
              <a:t>nation’s smaller waterways from pollution.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1139804"/>
              </p:ext>
            </p:extLst>
          </p:nvPr>
        </p:nvGraphicFramePr>
        <p:xfrm>
          <a:off x="1547131" y="2340429"/>
          <a:ext cx="7030811" cy="4134077"/>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8</a:t>
            </a:fld>
            <a:endParaRPr lang="en-US" dirty="0"/>
          </a:p>
        </p:txBody>
      </p:sp>
      <p:sp>
        <p:nvSpPr>
          <p:cNvPr id="6" name="TextBox 5"/>
          <p:cNvSpPr txBox="1"/>
          <p:nvPr/>
        </p:nvSpPr>
        <p:spPr>
          <a:xfrm>
            <a:off x="1317172" y="1625376"/>
            <a:ext cx="7097485" cy="923330"/>
          </a:xfrm>
          <a:prstGeom prst="rect">
            <a:avLst/>
          </a:prstGeom>
          <a:noFill/>
        </p:spPr>
        <p:txBody>
          <a:bodyPr wrap="square" rtlCol="0">
            <a:spAutoFit/>
          </a:bodyPr>
          <a:lstStyle/>
          <a:p>
            <a:pPr algn="just"/>
            <a:r>
              <a:rPr lang="en-US" i="1" dirty="0"/>
              <a:t> Generally speaking, how much do you </a:t>
            </a:r>
            <a:r>
              <a:rPr lang="en-US" i="1" dirty="0" smtClean="0"/>
              <a:t>trust the following to </a:t>
            </a:r>
            <a:r>
              <a:rPr lang="en-US" i="1" dirty="0"/>
              <a:t>make the right decision on how to best protect our nation's smaller waterways from </a:t>
            </a:r>
            <a:r>
              <a:rPr lang="en-US" i="1" dirty="0" smtClean="0"/>
              <a:t>pollution?</a:t>
            </a:r>
          </a:p>
        </p:txBody>
      </p:sp>
      <p:sp>
        <p:nvSpPr>
          <p:cNvPr id="7" name="TextBox 6"/>
          <p:cNvSpPr txBox="1"/>
          <p:nvPr/>
        </p:nvSpPr>
        <p:spPr>
          <a:xfrm>
            <a:off x="1121230" y="3222174"/>
            <a:ext cx="1447800" cy="2759730"/>
          </a:xfrm>
          <a:prstGeom prst="rect">
            <a:avLst/>
          </a:prstGeom>
          <a:noFill/>
        </p:spPr>
        <p:txBody>
          <a:bodyPr wrap="square" rtlCol="0">
            <a:spAutoFit/>
          </a:bodyPr>
          <a:lstStyle/>
          <a:p>
            <a:pPr algn="r">
              <a:lnSpc>
                <a:spcPts val="1600"/>
              </a:lnSpc>
              <a:spcBef>
                <a:spcPts val="7200"/>
              </a:spcBef>
            </a:pPr>
            <a:r>
              <a:rPr lang="en-US" sz="1600" dirty="0" smtClean="0">
                <a:latin typeface="Arial" pitchFamily="34" charset="0"/>
                <a:cs typeface="Arial" pitchFamily="34" charset="0"/>
              </a:rPr>
              <a:t>Army Corps of Engineers</a:t>
            </a:r>
          </a:p>
          <a:p>
            <a:pPr algn="r">
              <a:lnSpc>
                <a:spcPts val="1600"/>
              </a:lnSpc>
              <a:spcBef>
                <a:spcPts val="7200"/>
              </a:spcBef>
            </a:pPr>
            <a:r>
              <a:rPr lang="en-US" sz="1600" dirty="0" smtClean="0">
                <a:latin typeface="Arial" pitchFamily="34" charset="0"/>
                <a:cs typeface="Arial" pitchFamily="34" charset="0"/>
              </a:rPr>
              <a:t>EPA</a:t>
            </a:r>
          </a:p>
          <a:p>
            <a:pPr algn="r">
              <a:lnSpc>
                <a:spcPts val="1600"/>
              </a:lnSpc>
              <a:spcBef>
                <a:spcPts val="7200"/>
              </a:spcBef>
            </a:pPr>
            <a:r>
              <a:rPr lang="en-US" sz="1600" dirty="0" smtClean="0">
                <a:latin typeface="Arial" pitchFamily="34" charset="0"/>
                <a:cs typeface="Arial" pitchFamily="34" charset="0"/>
              </a:rPr>
              <a:t>Congress</a:t>
            </a:r>
            <a:endParaRPr lang="en-US" sz="1600" dirty="0">
              <a:latin typeface="Arial" pitchFamily="34" charset="0"/>
              <a:cs typeface="Arial" pitchFamily="34" charset="0"/>
            </a:endParaRPr>
          </a:p>
        </p:txBody>
      </p:sp>
      <p:sp>
        <p:nvSpPr>
          <p:cNvPr id="8" name="TextBox 7"/>
          <p:cNvSpPr txBox="1"/>
          <p:nvPr/>
        </p:nvSpPr>
        <p:spPr>
          <a:xfrm>
            <a:off x="6782878" y="3287497"/>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72%</a:t>
            </a:r>
            <a:endParaRPr lang="en-US" sz="1400" b="1" dirty="0">
              <a:latin typeface="Arial" pitchFamily="34" charset="0"/>
              <a:cs typeface="Arial" pitchFamily="34" charset="0"/>
            </a:endParaRPr>
          </a:p>
        </p:txBody>
      </p:sp>
      <p:sp>
        <p:nvSpPr>
          <p:cNvPr id="9" name="TextBox 8"/>
          <p:cNvSpPr txBox="1"/>
          <p:nvPr/>
        </p:nvSpPr>
        <p:spPr>
          <a:xfrm>
            <a:off x="6184429" y="4448150"/>
            <a:ext cx="543739" cy="307777"/>
          </a:xfrm>
          <a:prstGeom prst="rect">
            <a:avLst/>
          </a:prstGeom>
          <a:noFill/>
        </p:spPr>
        <p:txBody>
          <a:bodyPr wrap="none" rtlCol="0">
            <a:spAutoFit/>
          </a:bodyPr>
          <a:lstStyle/>
          <a:p>
            <a:pPr algn="ctr"/>
            <a:r>
              <a:rPr lang="en-US" sz="1400" b="1" dirty="0">
                <a:latin typeface="Arial" pitchFamily="34" charset="0"/>
                <a:cs typeface="Arial" pitchFamily="34" charset="0"/>
              </a:rPr>
              <a:t>6</a:t>
            </a:r>
            <a:r>
              <a:rPr lang="en-US" sz="1400" b="1" dirty="0" smtClean="0">
                <a:latin typeface="Arial" pitchFamily="34" charset="0"/>
                <a:cs typeface="Arial" pitchFamily="34" charset="0"/>
              </a:rPr>
              <a:t>2%</a:t>
            </a:r>
            <a:endParaRPr lang="en-US" sz="1400" b="1" dirty="0">
              <a:latin typeface="Arial" pitchFamily="34" charset="0"/>
              <a:cs typeface="Arial" pitchFamily="34" charset="0"/>
            </a:endParaRPr>
          </a:p>
        </p:txBody>
      </p:sp>
      <p:sp>
        <p:nvSpPr>
          <p:cNvPr id="10" name="TextBox 9"/>
          <p:cNvSpPr txBox="1"/>
          <p:nvPr/>
        </p:nvSpPr>
        <p:spPr>
          <a:xfrm>
            <a:off x="4046069" y="5597922"/>
            <a:ext cx="543739" cy="307777"/>
          </a:xfrm>
          <a:prstGeom prst="rect">
            <a:avLst/>
          </a:prstGeom>
          <a:noFill/>
        </p:spPr>
        <p:txBody>
          <a:bodyPr wrap="none" rtlCol="0">
            <a:spAutoFit/>
          </a:bodyPr>
          <a:lstStyle/>
          <a:p>
            <a:pPr algn="ctr"/>
            <a:r>
              <a:rPr lang="en-US" sz="1400" b="1" dirty="0" smtClean="0">
                <a:latin typeface="Arial" pitchFamily="34" charset="0"/>
                <a:cs typeface="Arial" pitchFamily="34" charset="0"/>
              </a:rPr>
              <a:t>25%</a:t>
            </a:r>
            <a:endParaRPr lang="en-US" sz="1400" b="1" dirty="0">
              <a:latin typeface="Arial" pitchFamily="34" charset="0"/>
              <a:cs typeface="Arial" pitchFamily="34" charset="0"/>
            </a:endParaRPr>
          </a:p>
        </p:txBody>
      </p:sp>
      <p:grpSp>
        <p:nvGrpSpPr>
          <p:cNvPr id="12" name="Group 11"/>
          <p:cNvGrpSpPr/>
          <p:nvPr/>
        </p:nvGrpSpPr>
        <p:grpSpPr>
          <a:xfrm>
            <a:off x="7337503" y="4294262"/>
            <a:ext cx="1774098" cy="646331"/>
            <a:chOff x="7282542" y="4294262"/>
            <a:chExt cx="1774098" cy="646331"/>
          </a:xfrm>
        </p:grpSpPr>
        <p:sp>
          <p:nvSpPr>
            <p:cNvPr id="11" name="TextBox 10"/>
            <p:cNvSpPr txBox="1"/>
            <p:nvPr/>
          </p:nvSpPr>
          <p:spPr>
            <a:xfrm>
              <a:off x="7419017" y="4294262"/>
              <a:ext cx="1637623" cy="646331"/>
            </a:xfrm>
            <a:prstGeom prst="rect">
              <a:avLst/>
            </a:prstGeom>
            <a:noFill/>
          </p:spPr>
          <p:txBody>
            <a:bodyPr wrap="square" rtlCol="0">
              <a:spAutoFit/>
            </a:bodyPr>
            <a:lstStyle/>
            <a:p>
              <a:pPr>
                <a:tabLst>
                  <a:tab pos="1089025" algn="l"/>
                </a:tabLst>
              </a:pPr>
              <a:r>
                <a:rPr lang="en-US" sz="1200" dirty="0" smtClean="0">
                  <a:solidFill>
                    <a:schemeClr val="tx1">
                      <a:lumMod val="65000"/>
                      <a:lumOff val="35000"/>
                    </a:schemeClr>
                  </a:solidFill>
                  <a:latin typeface="Arial" pitchFamily="34" charset="0"/>
                  <a:cs typeface="Arial" pitchFamily="34" charset="0"/>
                </a:rPr>
                <a:t>Democrats	79%</a:t>
              </a:r>
              <a:endParaRPr lang="en-US" sz="1200" dirty="0">
                <a:solidFill>
                  <a:schemeClr val="tx1">
                    <a:lumMod val="65000"/>
                    <a:lumOff val="35000"/>
                  </a:schemeClr>
                </a:solidFill>
                <a:latin typeface="Arial" pitchFamily="34" charset="0"/>
                <a:cs typeface="Arial" pitchFamily="34" charset="0"/>
              </a:endParaRPr>
            </a:p>
            <a:p>
              <a:pPr>
                <a:tabLst>
                  <a:tab pos="1089025" algn="l"/>
                </a:tabLst>
              </a:pPr>
              <a:r>
                <a:rPr lang="en-US" sz="1200" dirty="0" smtClean="0">
                  <a:solidFill>
                    <a:schemeClr val="tx1">
                      <a:lumMod val="65000"/>
                      <a:lumOff val="35000"/>
                    </a:schemeClr>
                  </a:solidFill>
                  <a:latin typeface="Arial" pitchFamily="34" charset="0"/>
                  <a:cs typeface="Arial" pitchFamily="34" charset="0"/>
                </a:rPr>
                <a:t>Independents	55%</a:t>
              </a:r>
            </a:p>
            <a:p>
              <a:pPr>
                <a:tabLst>
                  <a:tab pos="1089025" algn="l"/>
                </a:tabLst>
              </a:pPr>
              <a:r>
                <a:rPr lang="en-US" sz="1200" dirty="0" smtClean="0">
                  <a:solidFill>
                    <a:schemeClr val="tx1">
                      <a:lumMod val="65000"/>
                      <a:lumOff val="35000"/>
                    </a:schemeClr>
                  </a:solidFill>
                  <a:latin typeface="Arial" pitchFamily="34" charset="0"/>
                  <a:cs typeface="Arial" pitchFamily="34" charset="0"/>
                </a:rPr>
                <a:t>Republicans	49%</a:t>
              </a:r>
              <a:endParaRPr lang="en-US" sz="1200" dirty="0">
                <a:solidFill>
                  <a:schemeClr val="tx1">
                    <a:lumMod val="65000"/>
                    <a:lumOff val="35000"/>
                  </a:schemeClr>
                </a:solidFill>
                <a:latin typeface="Arial" pitchFamily="34" charset="0"/>
                <a:cs typeface="Arial" pitchFamily="34" charset="0"/>
              </a:endParaRPr>
            </a:p>
          </p:txBody>
        </p:sp>
        <p:sp>
          <p:nvSpPr>
            <p:cNvPr id="3" name="Pentagon 2"/>
            <p:cNvSpPr/>
            <p:nvPr/>
          </p:nvSpPr>
          <p:spPr>
            <a:xfrm flipH="1">
              <a:off x="7282542" y="4294262"/>
              <a:ext cx="1741440" cy="646331"/>
            </a:xfrm>
            <a:prstGeom prst="homePlate">
              <a:avLst>
                <a:gd name="adj" fmla="val 16315"/>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7337503" y="3151265"/>
            <a:ext cx="1774098" cy="646331"/>
            <a:chOff x="7282542" y="4294262"/>
            <a:chExt cx="1774098" cy="646331"/>
          </a:xfrm>
        </p:grpSpPr>
        <p:sp>
          <p:nvSpPr>
            <p:cNvPr id="14" name="TextBox 13"/>
            <p:cNvSpPr txBox="1"/>
            <p:nvPr/>
          </p:nvSpPr>
          <p:spPr>
            <a:xfrm>
              <a:off x="7419017" y="4294262"/>
              <a:ext cx="1637623" cy="646331"/>
            </a:xfrm>
            <a:prstGeom prst="rect">
              <a:avLst/>
            </a:prstGeom>
            <a:noFill/>
          </p:spPr>
          <p:txBody>
            <a:bodyPr wrap="square" rtlCol="0">
              <a:spAutoFit/>
            </a:bodyPr>
            <a:lstStyle/>
            <a:p>
              <a:pPr>
                <a:tabLst>
                  <a:tab pos="1089025" algn="l"/>
                </a:tabLst>
              </a:pPr>
              <a:r>
                <a:rPr lang="en-US" sz="1200" dirty="0" smtClean="0">
                  <a:solidFill>
                    <a:schemeClr val="tx1">
                      <a:lumMod val="65000"/>
                      <a:lumOff val="35000"/>
                    </a:schemeClr>
                  </a:solidFill>
                  <a:latin typeface="Arial" pitchFamily="34" charset="0"/>
                  <a:cs typeface="Arial" pitchFamily="34" charset="0"/>
                </a:rPr>
                <a:t>Democrats	79%</a:t>
              </a:r>
              <a:endParaRPr lang="en-US" sz="1200" dirty="0">
                <a:solidFill>
                  <a:schemeClr val="tx1">
                    <a:lumMod val="65000"/>
                    <a:lumOff val="35000"/>
                  </a:schemeClr>
                </a:solidFill>
                <a:latin typeface="Arial" pitchFamily="34" charset="0"/>
                <a:cs typeface="Arial" pitchFamily="34" charset="0"/>
              </a:endParaRPr>
            </a:p>
            <a:p>
              <a:pPr>
                <a:tabLst>
                  <a:tab pos="1089025" algn="l"/>
                </a:tabLst>
              </a:pPr>
              <a:r>
                <a:rPr lang="en-US" sz="1200" dirty="0" smtClean="0">
                  <a:solidFill>
                    <a:schemeClr val="tx1">
                      <a:lumMod val="65000"/>
                      <a:lumOff val="35000"/>
                    </a:schemeClr>
                  </a:solidFill>
                  <a:latin typeface="Arial" pitchFamily="34" charset="0"/>
                  <a:cs typeface="Arial" pitchFamily="34" charset="0"/>
                </a:rPr>
                <a:t>Independents	67%</a:t>
              </a:r>
            </a:p>
            <a:p>
              <a:pPr>
                <a:tabLst>
                  <a:tab pos="1089025" algn="l"/>
                </a:tabLst>
              </a:pPr>
              <a:r>
                <a:rPr lang="en-US" sz="1200" dirty="0" smtClean="0">
                  <a:solidFill>
                    <a:schemeClr val="tx1">
                      <a:lumMod val="65000"/>
                      <a:lumOff val="35000"/>
                    </a:schemeClr>
                  </a:solidFill>
                  <a:latin typeface="Arial" pitchFamily="34" charset="0"/>
                  <a:cs typeface="Arial" pitchFamily="34" charset="0"/>
                </a:rPr>
                <a:t>Republicans	68%</a:t>
              </a:r>
              <a:endParaRPr lang="en-US" sz="1200" dirty="0">
                <a:solidFill>
                  <a:schemeClr val="tx1">
                    <a:lumMod val="65000"/>
                    <a:lumOff val="35000"/>
                  </a:schemeClr>
                </a:solidFill>
                <a:latin typeface="Arial" pitchFamily="34" charset="0"/>
                <a:cs typeface="Arial" pitchFamily="34" charset="0"/>
              </a:endParaRPr>
            </a:p>
          </p:txBody>
        </p:sp>
        <p:sp>
          <p:nvSpPr>
            <p:cNvPr id="15" name="Pentagon 14"/>
            <p:cNvSpPr/>
            <p:nvPr/>
          </p:nvSpPr>
          <p:spPr>
            <a:xfrm flipH="1">
              <a:off x="7282542" y="4294262"/>
              <a:ext cx="1741440" cy="646331"/>
            </a:xfrm>
            <a:prstGeom prst="homePlate">
              <a:avLst>
                <a:gd name="adj" fmla="val 16315"/>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33355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8436" y="274638"/>
            <a:ext cx="7509878" cy="1143000"/>
          </a:xfrm>
        </p:spPr>
        <p:txBody>
          <a:bodyPr>
            <a:noAutofit/>
          </a:bodyPr>
          <a:lstStyle/>
          <a:p>
            <a:pPr algn="just"/>
            <a:r>
              <a:rPr lang="en-US" dirty="0" smtClean="0"/>
              <a:t>Voters trust the government agencies more than Congress to make the best decisions to protect smaller waterways.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35132955"/>
              </p:ext>
            </p:extLst>
          </p:nvPr>
        </p:nvGraphicFramePr>
        <p:xfrm>
          <a:off x="914394" y="2271707"/>
          <a:ext cx="409303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693FD698-73BA-49BE-B762-B26E644C33B9}" type="slidenum">
              <a:rPr lang="en-US" smtClean="0"/>
              <a:t>9</a:t>
            </a:fld>
            <a:endParaRPr lang="en-US" dirty="0"/>
          </a:p>
        </p:txBody>
      </p:sp>
      <p:sp>
        <p:nvSpPr>
          <p:cNvPr id="7" name="TextBox 6"/>
          <p:cNvSpPr txBox="1"/>
          <p:nvPr/>
        </p:nvSpPr>
        <p:spPr>
          <a:xfrm>
            <a:off x="1317172" y="1625376"/>
            <a:ext cx="7097485" cy="646331"/>
          </a:xfrm>
          <a:prstGeom prst="rect">
            <a:avLst/>
          </a:prstGeom>
          <a:noFill/>
        </p:spPr>
        <p:txBody>
          <a:bodyPr wrap="square" rtlCol="0">
            <a:spAutoFit/>
          </a:bodyPr>
          <a:lstStyle/>
          <a:p>
            <a:pPr algn="just"/>
            <a:r>
              <a:rPr lang="en-US" i="1" dirty="0" smtClean="0"/>
              <a:t>In each pair, whom do you trust more to have the right approach on how to best protect our nation's smaller waterways from pollution?</a:t>
            </a:r>
          </a:p>
        </p:txBody>
      </p:sp>
      <p:sp>
        <p:nvSpPr>
          <p:cNvPr id="8" name="TextBox 7"/>
          <p:cNvSpPr txBox="1"/>
          <p:nvPr/>
        </p:nvSpPr>
        <p:spPr>
          <a:xfrm>
            <a:off x="2449290" y="2463189"/>
            <a:ext cx="1733488" cy="323165"/>
          </a:xfrm>
          <a:prstGeom prst="rect">
            <a:avLst/>
          </a:prstGeom>
          <a:noFill/>
        </p:spPr>
        <p:txBody>
          <a:bodyPr wrap="none" rtlCol="0">
            <a:spAutoFit/>
          </a:bodyPr>
          <a:lstStyle/>
          <a:p>
            <a:pPr>
              <a:lnSpc>
                <a:spcPts val="1800"/>
              </a:lnSpc>
            </a:pPr>
            <a:r>
              <a:rPr lang="en-US" i="1" dirty="0" smtClean="0"/>
              <a:t>EPA vs. Congress</a:t>
            </a:r>
            <a:endParaRPr lang="en-US" i="1" dirty="0"/>
          </a:p>
        </p:txBody>
      </p:sp>
      <p:graphicFrame>
        <p:nvGraphicFramePr>
          <p:cNvPr id="12" name="Content Placeholder 5"/>
          <p:cNvGraphicFramePr>
            <a:graphicFrameLocks/>
          </p:cNvGraphicFramePr>
          <p:nvPr>
            <p:extLst>
              <p:ext uri="{D42A27DB-BD31-4B8C-83A1-F6EECF244321}">
                <p14:modId xmlns:p14="http://schemas.microsoft.com/office/powerpoint/2010/main" val="1740938878"/>
              </p:ext>
            </p:extLst>
          </p:nvPr>
        </p:nvGraphicFramePr>
        <p:xfrm>
          <a:off x="4829396" y="2271707"/>
          <a:ext cx="409303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5538015" y="2463189"/>
            <a:ext cx="3269357" cy="553998"/>
          </a:xfrm>
          <a:prstGeom prst="rect">
            <a:avLst/>
          </a:prstGeom>
          <a:noFill/>
        </p:spPr>
        <p:txBody>
          <a:bodyPr wrap="none" rtlCol="0">
            <a:spAutoFit/>
          </a:bodyPr>
          <a:lstStyle/>
          <a:p>
            <a:pPr algn="ctr">
              <a:lnSpc>
                <a:spcPts val="1800"/>
              </a:lnSpc>
            </a:pPr>
            <a:r>
              <a:rPr lang="en-US" i="1" dirty="0" smtClean="0"/>
              <a:t>EPA and Army Corps of Engineers</a:t>
            </a:r>
            <a:br>
              <a:rPr lang="en-US" i="1" dirty="0" smtClean="0"/>
            </a:br>
            <a:r>
              <a:rPr lang="en-US" i="1" dirty="0" smtClean="0"/>
              <a:t> vs. Congress</a:t>
            </a:r>
            <a:endParaRPr lang="en-US" i="1" dirty="0"/>
          </a:p>
        </p:txBody>
      </p:sp>
      <p:grpSp>
        <p:nvGrpSpPr>
          <p:cNvPr id="21" name="Group 20"/>
          <p:cNvGrpSpPr/>
          <p:nvPr/>
        </p:nvGrpSpPr>
        <p:grpSpPr>
          <a:xfrm>
            <a:off x="1395337" y="3120594"/>
            <a:ext cx="7492864" cy="276999"/>
            <a:chOff x="1134073" y="3055278"/>
            <a:chExt cx="7492864" cy="276999"/>
          </a:xfrm>
        </p:grpSpPr>
        <p:sp>
          <p:nvSpPr>
            <p:cNvPr id="17" name="TextBox 16"/>
            <p:cNvSpPr txBox="1"/>
            <p:nvPr/>
          </p:nvSpPr>
          <p:spPr>
            <a:xfrm>
              <a:off x="1134073" y="3055278"/>
              <a:ext cx="3421001" cy="276999"/>
            </a:xfrm>
            <a:prstGeom prst="rect">
              <a:avLst/>
            </a:prstGeom>
            <a:noFill/>
          </p:spPr>
          <p:txBody>
            <a:bodyPr wrap="none" rtlCol="0">
              <a:spAutoFit/>
            </a:bodyPr>
            <a:lstStyle/>
            <a:p>
              <a:pPr marL="171450" indent="-171450">
                <a:buClr>
                  <a:schemeClr val="accent1"/>
                </a:buClr>
                <a:buFont typeface="Wingdings" pitchFamily="2" charset="2"/>
                <a:buChar char="n"/>
              </a:pPr>
              <a:r>
                <a:rPr lang="en-US" sz="1200" dirty="0" smtClean="0">
                  <a:solidFill>
                    <a:schemeClr val="tx1">
                      <a:lumMod val="65000"/>
                      <a:lumOff val="35000"/>
                    </a:schemeClr>
                  </a:solidFill>
                  <a:latin typeface="Arial" pitchFamily="34" charset="0"/>
                  <a:cs typeface="Arial" pitchFamily="34" charset="0"/>
                </a:rPr>
                <a:t>Trust EPA/EPA and Corps of Engineers more</a:t>
              </a:r>
              <a:endParaRPr lang="en-US" sz="1200" dirty="0">
                <a:solidFill>
                  <a:schemeClr val="tx1">
                    <a:lumMod val="65000"/>
                    <a:lumOff val="35000"/>
                  </a:schemeClr>
                </a:solidFill>
                <a:latin typeface="Arial" pitchFamily="34" charset="0"/>
                <a:cs typeface="Arial" pitchFamily="34" charset="0"/>
              </a:endParaRPr>
            </a:p>
          </p:txBody>
        </p:sp>
        <p:sp>
          <p:nvSpPr>
            <p:cNvPr id="18" name="TextBox 17"/>
            <p:cNvSpPr txBox="1"/>
            <p:nvPr/>
          </p:nvSpPr>
          <p:spPr>
            <a:xfrm>
              <a:off x="6832150" y="3055278"/>
              <a:ext cx="1794787" cy="276999"/>
            </a:xfrm>
            <a:prstGeom prst="rect">
              <a:avLst/>
            </a:prstGeom>
            <a:noFill/>
          </p:spPr>
          <p:txBody>
            <a:bodyPr wrap="none" rtlCol="0">
              <a:spAutoFit/>
            </a:bodyPr>
            <a:lstStyle/>
            <a:p>
              <a:pPr marL="171450" indent="-171450">
                <a:buClr>
                  <a:schemeClr val="accent4"/>
                </a:buClr>
                <a:buFont typeface="Wingdings" pitchFamily="2" charset="2"/>
                <a:buChar char="n"/>
              </a:pPr>
              <a:r>
                <a:rPr lang="en-US" sz="1200" dirty="0" smtClean="0">
                  <a:solidFill>
                    <a:schemeClr val="tx1">
                      <a:lumMod val="65000"/>
                      <a:lumOff val="35000"/>
                    </a:schemeClr>
                  </a:solidFill>
                  <a:latin typeface="Arial" pitchFamily="34" charset="0"/>
                  <a:cs typeface="Arial" pitchFamily="34" charset="0"/>
                </a:rPr>
                <a:t>Trust Congress more</a:t>
              </a:r>
              <a:endParaRPr lang="en-US" sz="1200" dirty="0">
                <a:solidFill>
                  <a:schemeClr val="tx1">
                    <a:lumMod val="65000"/>
                    <a:lumOff val="35000"/>
                  </a:schemeClr>
                </a:solidFill>
                <a:latin typeface="Arial" pitchFamily="34" charset="0"/>
                <a:cs typeface="Arial" pitchFamily="34" charset="0"/>
              </a:endParaRPr>
            </a:p>
          </p:txBody>
        </p:sp>
        <p:sp>
          <p:nvSpPr>
            <p:cNvPr id="19" name="TextBox 18"/>
            <p:cNvSpPr txBox="1"/>
            <p:nvPr/>
          </p:nvSpPr>
          <p:spPr>
            <a:xfrm>
              <a:off x="4616682" y="3055278"/>
              <a:ext cx="2153859" cy="276999"/>
            </a:xfrm>
            <a:prstGeom prst="rect">
              <a:avLst/>
            </a:prstGeom>
            <a:noFill/>
          </p:spPr>
          <p:txBody>
            <a:bodyPr wrap="none" rtlCol="0">
              <a:spAutoFit/>
            </a:bodyPr>
            <a:lstStyle/>
            <a:p>
              <a:pPr marL="171450" indent="-171450">
                <a:buClr>
                  <a:schemeClr val="accent3"/>
                </a:buClr>
                <a:buFont typeface="Wingdings" pitchFamily="2" charset="2"/>
                <a:buChar char="n"/>
              </a:pPr>
              <a:r>
                <a:rPr lang="en-US" sz="1200" dirty="0" smtClean="0">
                  <a:solidFill>
                    <a:schemeClr val="tx1">
                      <a:lumMod val="65000"/>
                      <a:lumOff val="35000"/>
                    </a:schemeClr>
                  </a:solidFill>
                  <a:latin typeface="Arial" pitchFamily="34" charset="0"/>
                  <a:cs typeface="Arial" pitchFamily="34" charset="0"/>
                </a:rPr>
                <a:t>Trust both/neither/not sure</a:t>
              </a:r>
              <a:endParaRPr lang="en-US" sz="1200" dirty="0">
                <a:solidFill>
                  <a:schemeClr val="tx1">
                    <a:lumMod val="65000"/>
                    <a:lumOff val="35000"/>
                  </a:schemeClr>
                </a:solidFill>
                <a:latin typeface="Arial" pitchFamily="34" charset="0"/>
                <a:cs typeface="Arial" pitchFamily="34" charset="0"/>
              </a:endParaRPr>
            </a:p>
          </p:txBody>
        </p:sp>
        <p:sp>
          <p:nvSpPr>
            <p:cNvPr id="20" name="Rectangle 19"/>
            <p:cNvSpPr/>
            <p:nvPr/>
          </p:nvSpPr>
          <p:spPr>
            <a:xfrm>
              <a:off x="1134073" y="3055278"/>
              <a:ext cx="7492864" cy="276999"/>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28502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art blue red 4">
      <a:dk1>
        <a:srgbClr val="000000"/>
      </a:dk1>
      <a:lt1>
        <a:srgbClr val="FFFFFF"/>
      </a:lt1>
      <a:dk2>
        <a:srgbClr val="000000"/>
      </a:dk2>
      <a:lt2>
        <a:srgbClr val="808080"/>
      </a:lt2>
      <a:accent1>
        <a:srgbClr val="004C99"/>
      </a:accent1>
      <a:accent2>
        <a:srgbClr val="79A4FF"/>
      </a:accent2>
      <a:accent3>
        <a:srgbClr val="FFC000"/>
      </a:accent3>
      <a:accent4>
        <a:srgbClr val="C00000"/>
      </a:accent4>
      <a:accent5>
        <a:srgbClr val="FF6600"/>
      </a:accent5>
      <a:accent6>
        <a:srgbClr val="5C8AE7"/>
      </a:accent6>
      <a:hlink>
        <a:srgbClr val="00B050"/>
      </a:hlink>
      <a:folHlink>
        <a:srgbClr val="92D05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Hart red yellow">
    <a:dk1>
      <a:srgbClr val="000000"/>
    </a:dk1>
    <a:lt1>
      <a:srgbClr val="FFFFFF"/>
    </a:lt1>
    <a:dk2>
      <a:srgbClr val="77705F"/>
    </a:dk2>
    <a:lt2>
      <a:srgbClr val="A19B88"/>
    </a:lt2>
    <a:accent1>
      <a:srgbClr val="CC0000"/>
    </a:accent1>
    <a:accent2>
      <a:srgbClr val="FF6969"/>
    </a:accent2>
    <a:accent3>
      <a:srgbClr val="595447"/>
    </a:accent3>
    <a:accent4>
      <a:srgbClr val="FFCC00"/>
    </a:accent4>
    <a:accent5>
      <a:srgbClr val="FFE065"/>
    </a:accent5>
    <a:accent6>
      <a:srgbClr val="E75E5E"/>
    </a:accent6>
    <a:hlink>
      <a:srgbClr val="FFCC00"/>
    </a:hlink>
    <a:folHlink>
      <a:srgbClr val="FFFF99"/>
    </a:folHlink>
  </a:clrScheme>
  <a:fontScheme name="Orange-Whit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Hart red yellow">
    <a:dk1>
      <a:srgbClr val="000000"/>
    </a:dk1>
    <a:lt1>
      <a:srgbClr val="FFFFFF"/>
    </a:lt1>
    <a:dk2>
      <a:srgbClr val="77705F"/>
    </a:dk2>
    <a:lt2>
      <a:srgbClr val="A19B88"/>
    </a:lt2>
    <a:accent1>
      <a:srgbClr val="CC0000"/>
    </a:accent1>
    <a:accent2>
      <a:srgbClr val="FF6969"/>
    </a:accent2>
    <a:accent3>
      <a:srgbClr val="595447"/>
    </a:accent3>
    <a:accent4>
      <a:srgbClr val="FFCC00"/>
    </a:accent4>
    <a:accent5>
      <a:srgbClr val="FFE065"/>
    </a:accent5>
    <a:accent6>
      <a:srgbClr val="E75E5E"/>
    </a:accent6>
    <a:hlink>
      <a:srgbClr val="FFCC00"/>
    </a:hlink>
    <a:folHlink>
      <a:srgbClr val="FFFF99"/>
    </a:folHlink>
  </a:clrScheme>
  <a:fontScheme name="Orange-Whit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Hart blue yellow red">
    <a:dk1>
      <a:srgbClr val="000000"/>
    </a:dk1>
    <a:lt1>
      <a:srgbClr val="FFFFFF"/>
    </a:lt1>
    <a:dk2>
      <a:srgbClr val="000000"/>
    </a:dk2>
    <a:lt2>
      <a:srgbClr val="808080"/>
    </a:lt2>
    <a:accent1>
      <a:srgbClr val="000099"/>
    </a:accent1>
    <a:accent2>
      <a:srgbClr val="6699FF"/>
    </a:accent2>
    <a:accent3>
      <a:srgbClr val="FFC000"/>
    </a:accent3>
    <a:accent4>
      <a:srgbClr val="CC0000"/>
    </a:accent4>
    <a:accent5>
      <a:srgbClr val="FF9596"/>
    </a:accent5>
    <a:accent6>
      <a:srgbClr val="5C8AE7"/>
    </a:accent6>
    <a:hlink>
      <a:srgbClr val="00B050"/>
    </a:hlink>
    <a:folHlink>
      <a:srgbClr val="92D05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1985</Words>
  <Application>Microsoft Office PowerPoint</Application>
  <PresentationFormat>On-screen Show (4:3)</PresentationFormat>
  <Paragraphs>278</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Office Theme</vt:lpstr>
      <vt:lpstr>Voters’ Attitudes Regarding the Clean Water Rule</vt:lpstr>
      <vt:lpstr>Overview</vt:lpstr>
      <vt:lpstr>Overview (continued)</vt:lpstr>
      <vt:lpstr>Water pollution is an important issue and a personal concern for many.</vt:lpstr>
      <vt:lpstr>Majorities think that the federal government should be doing more to protect the nation’s streams and wetlands from pollution.</vt:lpstr>
      <vt:lpstr>Among those who feel they know enough about the Clean Water Rule to express an opinion about it, support outnumbers opposition by four to one.</vt:lpstr>
      <vt:lpstr>Voters overwhelmingly are supportive of the Clean Water Rule when given a basic description of it.</vt:lpstr>
      <vt:lpstr>Voters have greater trust in the Army Corps and the EPA than in Congress to make the right decision on protecting the nation’s smaller waterways from pollution.</vt:lpstr>
      <vt:lpstr>Voters trust the government agencies more than Congress to make the best decisions to protect smaller waterways. </vt:lpstr>
      <vt:lpstr>Majorities of voters across party lines think that  Congress should allow the Clean Water Rule to go forward rather than block it.</vt:lpstr>
      <vt:lpstr>Additionally, nearly seven in 10 voters say they would feel LESS favorable toward their US senator if he/she voted to block the rule.</vt:lpstr>
      <vt:lpstr>The potential impact on the nation’s drinking water supply and on future generations are the electorate’s top priorities when evaluating the Clean Water Rule.</vt:lpstr>
      <vt:lpstr>Support for the Clean Water Rule holds when voters are presented with core arguments from both sides.</vt:lpstr>
      <vt:lpstr>Focusing on the debate as related to farmers does not change the dynamic: the large majority side with supporters of the rule.</vt:lpstr>
      <vt:lpstr>There are several compelling arguments for the Clean Water Rule, but protecting waterways for future generations and protecting American’s drinking water are particularly persuasive themes.</vt:lpstr>
      <vt:lpstr>There are several compelling arguments for the Clean Water Rule, but protecting waterways for future generations and protecting American’s drinking water are particularly persuasive themes.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2014-09-17T15:36:38Z</dcterms:created>
  <dcterms:modified xsi:type="dcterms:W3CDTF">2015-05-19T19:50:55Z</dcterms:modified>
</cp:coreProperties>
</file>